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</p:sldMasterIdLst>
  <p:notesMasterIdLst>
    <p:notesMasterId r:id="rId18"/>
  </p:notesMasterIdLst>
  <p:sldIdLst>
    <p:sldId id="256" r:id="rId3"/>
    <p:sldId id="259" r:id="rId4"/>
    <p:sldId id="257" r:id="rId5"/>
    <p:sldId id="260" r:id="rId6"/>
    <p:sldId id="376" r:id="rId7"/>
    <p:sldId id="380" r:id="rId8"/>
    <p:sldId id="258" r:id="rId9"/>
    <p:sldId id="264" r:id="rId10"/>
    <p:sldId id="379" r:id="rId11"/>
    <p:sldId id="265" r:id="rId12"/>
    <p:sldId id="374" r:id="rId13"/>
    <p:sldId id="381" r:id="rId14"/>
    <p:sldId id="267" r:id="rId15"/>
    <p:sldId id="371" r:id="rId16"/>
    <p:sldId id="262" r:id="rId17"/>
  </p:sldIdLst>
  <p:sldSz cx="20104100" cy="11309350"/>
  <p:notesSz cx="9296400" cy="7010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737" autoAdjust="0"/>
  </p:normalViewPr>
  <p:slideViewPr>
    <p:cSldViewPr>
      <p:cViewPr varScale="1">
        <p:scale>
          <a:sx n="67" d="100"/>
          <a:sy n="67" d="100"/>
        </p:scale>
        <p:origin x="576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636" cy="351308"/>
          </a:xfrm>
          <a:prstGeom prst="rect">
            <a:avLst/>
          </a:prstGeom>
        </p:spPr>
        <p:txBody>
          <a:bodyPr vert="horz" lIns="47467" tIns="23733" rIns="47467" bIns="23733" rtlCol="0"/>
          <a:lstStyle>
            <a:lvl1pPr algn="l">
              <a:defRPr sz="6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265562" y="0"/>
            <a:ext cx="4028636" cy="351308"/>
          </a:xfrm>
          <a:prstGeom prst="rect">
            <a:avLst/>
          </a:prstGeom>
        </p:spPr>
        <p:txBody>
          <a:bodyPr vert="horz" lIns="47467" tIns="23733" rIns="47467" bIns="23733" rtlCol="0"/>
          <a:lstStyle>
            <a:lvl1pPr algn="r">
              <a:defRPr sz="600"/>
            </a:lvl1pPr>
          </a:lstStyle>
          <a:p>
            <a:fld id="{95863408-82A6-4A08-A014-B0B8B3EE7AFE}" type="datetimeFigureOut">
              <a:rPr lang="es-MX" smtClean="0"/>
              <a:t>22/10/2025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546350" y="876300"/>
            <a:ext cx="420370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7467" tIns="23733" rIns="47467" bIns="23733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29347" y="3373337"/>
            <a:ext cx="7437707" cy="2761255"/>
          </a:xfrm>
          <a:prstGeom prst="rect">
            <a:avLst/>
          </a:prstGeom>
        </p:spPr>
        <p:txBody>
          <a:bodyPr vert="horz" lIns="47467" tIns="23733" rIns="47467" bIns="23733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6659093"/>
            <a:ext cx="4028636" cy="351307"/>
          </a:xfrm>
          <a:prstGeom prst="rect">
            <a:avLst/>
          </a:prstGeom>
        </p:spPr>
        <p:txBody>
          <a:bodyPr vert="horz" lIns="47467" tIns="23733" rIns="47467" bIns="23733" rtlCol="0" anchor="b"/>
          <a:lstStyle>
            <a:lvl1pPr algn="l">
              <a:defRPr sz="6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265562" y="6659093"/>
            <a:ext cx="4028636" cy="351307"/>
          </a:xfrm>
          <a:prstGeom prst="rect">
            <a:avLst/>
          </a:prstGeom>
        </p:spPr>
        <p:txBody>
          <a:bodyPr vert="horz" lIns="47467" tIns="23733" rIns="47467" bIns="23733" rtlCol="0" anchor="b"/>
          <a:lstStyle>
            <a:lvl1pPr algn="r">
              <a:defRPr sz="600"/>
            </a:lvl1pPr>
          </a:lstStyle>
          <a:p>
            <a:fld id="{64E0612A-35D6-4EB6-8E60-E35DA9A6AE6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273454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1</a:t>
            </a:fld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395814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10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394880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4665">
              <a:defRPr/>
            </a:pPr>
            <a:fld id="{2C3C66E6-BFB3-4ECB-B95C-0F30CDC07E87}" type="slidenum">
              <a:rPr lang="es-MX"/>
              <a:pPr defTabSz="474665">
                <a:defRPr/>
              </a:pPr>
              <a:t>11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9733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4665">
              <a:defRPr/>
            </a:pPr>
            <a:fld id="{2C3C66E6-BFB3-4ECB-B95C-0F30CDC07E87}" type="slidenum">
              <a:rPr lang="es-MX"/>
              <a:pPr defTabSz="474665">
                <a:defRPr/>
              </a:pPr>
              <a:t>12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15800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13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50988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15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654415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2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29017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3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176495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4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920571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4665">
              <a:defRPr/>
            </a:pPr>
            <a:fld id="{2C3C66E6-BFB3-4ECB-B95C-0F30CDC07E87}" type="slidenum">
              <a:rPr lang="es-MX"/>
              <a:pPr defTabSz="474665">
                <a:defRPr/>
              </a:pPr>
              <a:t>5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40967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4665">
              <a:defRPr/>
            </a:pPr>
            <a:fld id="{2C3C66E6-BFB3-4ECB-B95C-0F30CDC07E87}" type="slidenum">
              <a:rPr lang="es-MX"/>
              <a:pPr defTabSz="474665">
                <a:defRPr/>
              </a:pPr>
              <a:t>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5675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7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063392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E0612A-35D6-4EB6-8E60-E35DA9A6AE6E}" type="slidenum">
              <a:rPr lang="es-MX" smtClean="0"/>
              <a:t>8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4018154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74665">
              <a:defRPr/>
            </a:pPr>
            <a:fld id="{2C3C66E6-BFB3-4ECB-B95C-0F30CDC07E87}" type="slidenum">
              <a:rPr lang="es-MX"/>
              <a:pPr defTabSz="474665">
                <a:defRPr/>
              </a:pPr>
              <a:t>9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20565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09253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8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89" y="11308556"/>
                </a:lnTo>
                <a:lnTo>
                  <a:pt x="20104089" y="0"/>
                </a:lnTo>
                <a:close/>
              </a:path>
            </a:pathLst>
          </a:custGeom>
          <a:solidFill>
            <a:srgbClr val="262626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245653" y="3628237"/>
            <a:ext cx="9613265" cy="4052570"/>
          </a:xfrm>
          <a:custGeom>
            <a:avLst/>
            <a:gdLst/>
            <a:ahLst/>
            <a:cxnLst/>
            <a:rect l="l" t="t" r="r" b="b"/>
            <a:pathLst>
              <a:path w="9613265" h="4052570">
                <a:moveTo>
                  <a:pt x="9088320" y="0"/>
                </a:moveTo>
                <a:lnTo>
                  <a:pt x="524465" y="0"/>
                </a:lnTo>
                <a:lnTo>
                  <a:pt x="476728" y="2143"/>
                </a:lnTo>
                <a:lnTo>
                  <a:pt x="430191" y="8449"/>
                </a:lnTo>
                <a:lnTo>
                  <a:pt x="385041" y="18734"/>
                </a:lnTo>
                <a:lnTo>
                  <a:pt x="341461" y="32811"/>
                </a:lnTo>
                <a:lnTo>
                  <a:pt x="299638" y="50496"/>
                </a:lnTo>
                <a:lnTo>
                  <a:pt x="259757" y="71604"/>
                </a:lnTo>
                <a:lnTo>
                  <a:pt x="222001" y="95949"/>
                </a:lnTo>
                <a:lnTo>
                  <a:pt x="186558" y="123346"/>
                </a:lnTo>
                <a:lnTo>
                  <a:pt x="153611" y="153610"/>
                </a:lnTo>
                <a:lnTo>
                  <a:pt x="123347" y="186556"/>
                </a:lnTo>
                <a:lnTo>
                  <a:pt x="95949" y="221999"/>
                </a:lnTo>
                <a:lnTo>
                  <a:pt x="71604" y="259753"/>
                </a:lnTo>
                <a:lnTo>
                  <a:pt x="50496" y="299634"/>
                </a:lnTo>
                <a:lnTo>
                  <a:pt x="32811" y="341457"/>
                </a:lnTo>
                <a:lnTo>
                  <a:pt x="18734" y="385035"/>
                </a:lnTo>
                <a:lnTo>
                  <a:pt x="8449" y="430184"/>
                </a:lnTo>
                <a:lnTo>
                  <a:pt x="2143" y="476719"/>
                </a:lnTo>
                <a:lnTo>
                  <a:pt x="0" y="524455"/>
                </a:lnTo>
                <a:lnTo>
                  <a:pt x="0" y="3527620"/>
                </a:lnTo>
                <a:lnTo>
                  <a:pt x="2143" y="3575357"/>
                </a:lnTo>
                <a:lnTo>
                  <a:pt x="8449" y="3621894"/>
                </a:lnTo>
                <a:lnTo>
                  <a:pt x="18734" y="3667044"/>
                </a:lnTo>
                <a:lnTo>
                  <a:pt x="32811" y="3710624"/>
                </a:lnTo>
                <a:lnTo>
                  <a:pt x="50496" y="3752447"/>
                </a:lnTo>
                <a:lnTo>
                  <a:pt x="71604" y="3792328"/>
                </a:lnTo>
                <a:lnTo>
                  <a:pt x="95949" y="3830084"/>
                </a:lnTo>
                <a:lnTo>
                  <a:pt x="123347" y="3865527"/>
                </a:lnTo>
                <a:lnTo>
                  <a:pt x="153611" y="3898474"/>
                </a:lnTo>
                <a:lnTo>
                  <a:pt x="186558" y="3928738"/>
                </a:lnTo>
                <a:lnTo>
                  <a:pt x="222001" y="3956136"/>
                </a:lnTo>
                <a:lnTo>
                  <a:pt x="259757" y="3980481"/>
                </a:lnTo>
                <a:lnTo>
                  <a:pt x="299638" y="4001589"/>
                </a:lnTo>
                <a:lnTo>
                  <a:pt x="341461" y="4019274"/>
                </a:lnTo>
                <a:lnTo>
                  <a:pt x="385041" y="4033351"/>
                </a:lnTo>
                <a:lnTo>
                  <a:pt x="430191" y="4043636"/>
                </a:lnTo>
                <a:lnTo>
                  <a:pt x="476728" y="4049942"/>
                </a:lnTo>
                <a:lnTo>
                  <a:pt x="524465" y="4052086"/>
                </a:lnTo>
                <a:lnTo>
                  <a:pt x="9088320" y="4052086"/>
                </a:lnTo>
                <a:lnTo>
                  <a:pt x="9136057" y="4049942"/>
                </a:lnTo>
                <a:lnTo>
                  <a:pt x="9182593" y="4043636"/>
                </a:lnTo>
                <a:lnTo>
                  <a:pt x="9227744" y="4033351"/>
                </a:lnTo>
                <a:lnTo>
                  <a:pt x="9271323" y="4019274"/>
                </a:lnTo>
                <a:lnTo>
                  <a:pt x="9313147" y="4001589"/>
                </a:lnTo>
                <a:lnTo>
                  <a:pt x="9353028" y="3980481"/>
                </a:lnTo>
                <a:lnTo>
                  <a:pt x="9390783" y="3956136"/>
                </a:lnTo>
                <a:lnTo>
                  <a:pt x="9426227" y="3928738"/>
                </a:lnTo>
                <a:lnTo>
                  <a:pt x="9459174" y="3898474"/>
                </a:lnTo>
                <a:lnTo>
                  <a:pt x="9489438" y="3865527"/>
                </a:lnTo>
                <a:lnTo>
                  <a:pt x="9516836" y="3830084"/>
                </a:lnTo>
                <a:lnTo>
                  <a:pt x="9541181" y="3792328"/>
                </a:lnTo>
                <a:lnTo>
                  <a:pt x="9562288" y="3752447"/>
                </a:lnTo>
                <a:lnTo>
                  <a:pt x="9579974" y="3710624"/>
                </a:lnTo>
                <a:lnTo>
                  <a:pt x="9594051" y="3667044"/>
                </a:lnTo>
                <a:lnTo>
                  <a:pt x="9604336" y="3621894"/>
                </a:lnTo>
                <a:lnTo>
                  <a:pt x="9610642" y="3575357"/>
                </a:lnTo>
                <a:lnTo>
                  <a:pt x="9612785" y="3527620"/>
                </a:lnTo>
                <a:lnTo>
                  <a:pt x="9612785" y="524455"/>
                </a:lnTo>
                <a:lnTo>
                  <a:pt x="9610642" y="476719"/>
                </a:lnTo>
                <a:lnTo>
                  <a:pt x="9604336" y="430184"/>
                </a:lnTo>
                <a:lnTo>
                  <a:pt x="9594051" y="385035"/>
                </a:lnTo>
                <a:lnTo>
                  <a:pt x="9579974" y="341457"/>
                </a:lnTo>
                <a:lnTo>
                  <a:pt x="9562288" y="299634"/>
                </a:lnTo>
                <a:lnTo>
                  <a:pt x="9541181" y="259753"/>
                </a:lnTo>
                <a:lnTo>
                  <a:pt x="9516836" y="221999"/>
                </a:lnTo>
                <a:lnTo>
                  <a:pt x="9489438" y="186556"/>
                </a:lnTo>
                <a:lnTo>
                  <a:pt x="9459174" y="153610"/>
                </a:lnTo>
                <a:lnTo>
                  <a:pt x="9426227" y="123346"/>
                </a:lnTo>
                <a:lnTo>
                  <a:pt x="9390783" y="95949"/>
                </a:lnTo>
                <a:lnTo>
                  <a:pt x="9353028" y="71604"/>
                </a:lnTo>
                <a:lnTo>
                  <a:pt x="9313147" y="50496"/>
                </a:lnTo>
                <a:lnTo>
                  <a:pt x="9271323" y="32811"/>
                </a:lnTo>
                <a:lnTo>
                  <a:pt x="9227744" y="18734"/>
                </a:lnTo>
                <a:lnTo>
                  <a:pt x="9182593" y="8449"/>
                </a:lnTo>
                <a:lnTo>
                  <a:pt x="9136057" y="2143"/>
                </a:lnTo>
                <a:lnTo>
                  <a:pt x="9088320" y="0"/>
                </a:lnTo>
                <a:close/>
              </a:path>
            </a:pathLst>
          </a:custGeom>
          <a:solidFill>
            <a:srgbClr val="EE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7727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0519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56025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8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89" y="11308556"/>
                </a:lnTo>
                <a:lnTo>
                  <a:pt x="20104089" y="0"/>
                </a:lnTo>
                <a:close/>
              </a:path>
            </a:pathLst>
          </a:custGeom>
          <a:solidFill>
            <a:srgbClr val="262626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 userDrawn="1"/>
        </p:nvSpPr>
        <p:spPr>
          <a:xfrm>
            <a:off x="3956051" y="2645429"/>
            <a:ext cx="13182600" cy="6438246"/>
          </a:xfrm>
          <a:custGeom>
            <a:avLst/>
            <a:gdLst/>
            <a:ahLst/>
            <a:cxnLst/>
            <a:rect l="l" t="t" r="r" b="b"/>
            <a:pathLst>
              <a:path w="9613265" h="4052570">
                <a:moveTo>
                  <a:pt x="9088320" y="0"/>
                </a:moveTo>
                <a:lnTo>
                  <a:pt x="524465" y="0"/>
                </a:lnTo>
                <a:lnTo>
                  <a:pt x="476728" y="2143"/>
                </a:lnTo>
                <a:lnTo>
                  <a:pt x="430191" y="8449"/>
                </a:lnTo>
                <a:lnTo>
                  <a:pt x="385041" y="18734"/>
                </a:lnTo>
                <a:lnTo>
                  <a:pt x="341461" y="32811"/>
                </a:lnTo>
                <a:lnTo>
                  <a:pt x="299638" y="50496"/>
                </a:lnTo>
                <a:lnTo>
                  <a:pt x="259757" y="71604"/>
                </a:lnTo>
                <a:lnTo>
                  <a:pt x="222001" y="95949"/>
                </a:lnTo>
                <a:lnTo>
                  <a:pt x="186558" y="123346"/>
                </a:lnTo>
                <a:lnTo>
                  <a:pt x="153611" y="153610"/>
                </a:lnTo>
                <a:lnTo>
                  <a:pt x="123347" y="186556"/>
                </a:lnTo>
                <a:lnTo>
                  <a:pt x="95949" y="221999"/>
                </a:lnTo>
                <a:lnTo>
                  <a:pt x="71604" y="259753"/>
                </a:lnTo>
                <a:lnTo>
                  <a:pt x="50496" y="299634"/>
                </a:lnTo>
                <a:lnTo>
                  <a:pt x="32811" y="341457"/>
                </a:lnTo>
                <a:lnTo>
                  <a:pt x="18734" y="385035"/>
                </a:lnTo>
                <a:lnTo>
                  <a:pt x="8449" y="430184"/>
                </a:lnTo>
                <a:lnTo>
                  <a:pt x="2143" y="476719"/>
                </a:lnTo>
                <a:lnTo>
                  <a:pt x="0" y="524455"/>
                </a:lnTo>
                <a:lnTo>
                  <a:pt x="0" y="3527620"/>
                </a:lnTo>
                <a:lnTo>
                  <a:pt x="2143" y="3575357"/>
                </a:lnTo>
                <a:lnTo>
                  <a:pt x="8449" y="3621894"/>
                </a:lnTo>
                <a:lnTo>
                  <a:pt x="18734" y="3667044"/>
                </a:lnTo>
                <a:lnTo>
                  <a:pt x="32811" y="3710624"/>
                </a:lnTo>
                <a:lnTo>
                  <a:pt x="50496" y="3752447"/>
                </a:lnTo>
                <a:lnTo>
                  <a:pt x="71604" y="3792328"/>
                </a:lnTo>
                <a:lnTo>
                  <a:pt x="95949" y="3830084"/>
                </a:lnTo>
                <a:lnTo>
                  <a:pt x="123347" y="3865527"/>
                </a:lnTo>
                <a:lnTo>
                  <a:pt x="153611" y="3898474"/>
                </a:lnTo>
                <a:lnTo>
                  <a:pt x="186558" y="3928738"/>
                </a:lnTo>
                <a:lnTo>
                  <a:pt x="222001" y="3956136"/>
                </a:lnTo>
                <a:lnTo>
                  <a:pt x="259757" y="3980481"/>
                </a:lnTo>
                <a:lnTo>
                  <a:pt x="299638" y="4001589"/>
                </a:lnTo>
                <a:lnTo>
                  <a:pt x="341461" y="4019274"/>
                </a:lnTo>
                <a:lnTo>
                  <a:pt x="385041" y="4033351"/>
                </a:lnTo>
                <a:lnTo>
                  <a:pt x="430191" y="4043636"/>
                </a:lnTo>
                <a:lnTo>
                  <a:pt x="476728" y="4049942"/>
                </a:lnTo>
                <a:lnTo>
                  <a:pt x="524465" y="4052086"/>
                </a:lnTo>
                <a:lnTo>
                  <a:pt x="9088320" y="4052086"/>
                </a:lnTo>
                <a:lnTo>
                  <a:pt x="9136057" y="4049942"/>
                </a:lnTo>
                <a:lnTo>
                  <a:pt x="9182593" y="4043636"/>
                </a:lnTo>
                <a:lnTo>
                  <a:pt x="9227744" y="4033351"/>
                </a:lnTo>
                <a:lnTo>
                  <a:pt x="9271323" y="4019274"/>
                </a:lnTo>
                <a:lnTo>
                  <a:pt x="9313147" y="4001589"/>
                </a:lnTo>
                <a:lnTo>
                  <a:pt x="9353028" y="3980481"/>
                </a:lnTo>
                <a:lnTo>
                  <a:pt x="9390783" y="3956136"/>
                </a:lnTo>
                <a:lnTo>
                  <a:pt x="9426227" y="3928738"/>
                </a:lnTo>
                <a:lnTo>
                  <a:pt x="9459174" y="3898474"/>
                </a:lnTo>
                <a:lnTo>
                  <a:pt x="9489438" y="3865527"/>
                </a:lnTo>
                <a:lnTo>
                  <a:pt x="9516836" y="3830084"/>
                </a:lnTo>
                <a:lnTo>
                  <a:pt x="9541181" y="3792328"/>
                </a:lnTo>
                <a:lnTo>
                  <a:pt x="9562288" y="3752447"/>
                </a:lnTo>
                <a:lnTo>
                  <a:pt x="9579974" y="3710624"/>
                </a:lnTo>
                <a:lnTo>
                  <a:pt x="9594051" y="3667044"/>
                </a:lnTo>
                <a:lnTo>
                  <a:pt x="9604336" y="3621894"/>
                </a:lnTo>
                <a:lnTo>
                  <a:pt x="9610642" y="3575357"/>
                </a:lnTo>
                <a:lnTo>
                  <a:pt x="9612785" y="3527620"/>
                </a:lnTo>
                <a:lnTo>
                  <a:pt x="9612785" y="524455"/>
                </a:lnTo>
                <a:lnTo>
                  <a:pt x="9610642" y="476719"/>
                </a:lnTo>
                <a:lnTo>
                  <a:pt x="9604336" y="430184"/>
                </a:lnTo>
                <a:lnTo>
                  <a:pt x="9594051" y="385035"/>
                </a:lnTo>
                <a:lnTo>
                  <a:pt x="9579974" y="341457"/>
                </a:lnTo>
                <a:lnTo>
                  <a:pt x="9562288" y="299634"/>
                </a:lnTo>
                <a:lnTo>
                  <a:pt x="9541181" y="259753"/>
                </a:lnTo>
                <a:lnTo>
                  <a:pt x="9516836" y="221999"/>
                </a:lnTo>
                <a:lnTo>
                  <a:pt x="9489438" y="186556"/>
                </a:lnTo>
                <a:lnTo>
                  <a:pt x="9459174" y="153610"/>
                </a:lnTo>
                <a:lnTo>
                  <a:pt x="9426227" y="123346"/>
                </a:lnTo>
                <a:lnTo>
                  <a:pt x="9390783" y="95949"/>
                </a:lnTo>
                <a:lnTo>
                  <a:pt x="9353028" y="71604"/>
                </a:lnTo>
                <a:lnTo>
                  <a:pt x="9313147" y="50496"/>
                </a:lnTo>
                <a:lnTo>
                  <a:pt x="9271323" y="32811"/>
                </a:lnTo>
                <a:lnTo>
                  <a:pt x="9227744" y="18734"/>
                </a:lnTo>
                <a:lnTo>
                  <a:pt x="9182593" y="8449"/>
                </a:lnTo>
                <a:lnTo>
                  <a:pt x="9136057" y="2143"/>
                </a:lnTo>
                <a:lnTo>
                  <a:pt x="9088320" y="0"/>
                </a:lnTo>
                <a:close/>
              </a:path>
            </a:pathLst>
          </a:custGeom>
          <a:solidFill>
            <a:srgbClr val="EE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48759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78828" y="2805706"/>
            <a:ext cx="5554980" cy="1571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F3F3F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678828" y="2805706"/>
            <a:ext cx="5554980" cy="1571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20785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hyperlink" Target="http://www.cua.uam.mx/" TargetMode="External"/><Relationship Id="rId4" Type="http://schemas.openxmlformats.org/officeDocument/2006/relationships/hyperlink" Target="mailto:rectoria@cua.uam.mx" TargetMode="Externa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100" cy="11308715"/>
            <a:chOff x="0" y="0"/>
            <a:chExt cx="20104100" cy="11308715"/>
          </a:xfrm>
        </p:grpSpPr>
        <p:sp>
          <p:nvSpPr>
            <p:cNvPr id="3" name="object 3"/>
            <p:cNvSpPr/>
            <p:nvPr/>
          </p:nvSpPr>
          <p:spPr>
            <a:xfrm>
              <a:off x="2329531" y="0"/>
              <a:ext cx="17774920" cy="11308715"/>
            </a:xfrm>
            <a:custGeom>
              <a:avLst/>
              <a:gdLst/>
              <a:ahLst/>
              <a:cxnLst/>
              <a:rect l="l" t="t" r="r" b="b"/>
              <a:pathLst>
                <a:path w="17774920" h="11308715">
                  <a:moveTo>
                    <a:pt x="0" y="11308556"/>
                  </a:moveTo>
                  <a:lnTo>
                    <a:pt x="17774568" y="11308556"/>
                  </a:lnTo>
                  <a:lnTo>
                    <a:pt x="17774568" y="0"/>
                  </a:lnTo>
                  <a:lnTo>
                    <a:pt x="0" y="0"/>
                  </a:lnTo>
                  <a:lnTo>
                    <a:pt x="0" y="11308556"/>
                  </a:lnTo>
                  <a:close/>
                </a:path>
              </a:pathLst>
            </a:custGeom>
            <a:solidFill>
              <a:srgbClr val="F3F3F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2329815" cy="11308715"/>
            </a:xfrm>
            <a:custGeom>
              <a:avLst/>
              <a:gdLst/>
              <a:ahLst/>
              <a:cxnLst/>
              <a:rect l="l" t="t" r="r" b="b"/>
              <a:pathLst>
                <a:path w="2329815" h="11308715">
                  <a:moveTo>
                    <a:pt x="2329531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2329531" y="11308556"/>
                  </a:lnTo>
                  <a:lnTo>
                    <a:pt x="2329531" y="0"/>
                  </a:lnTo>
                  <a:close/>
                </a:path>
              </a:pathLst>
            </a:custGeom>
            <a:solidFill>
              <a:srgbClr val="FF82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3890" y="1214666"/>
              <a:ext cx="9337621" cy="8890000"/>
            </a:xfrm>
            <a:prstGeom prst="rect">
              <a:avLst/>
            </a:prstGeom>
          </p:spPr>
        </p:pic>
      </p:grpSp>
      <p:sp>
        <p:nvSpPr>
          <p:cNvPr id="7" name="object 7"/>
          <p:cNvSpPr/>
          <p:nvPr/>
        </p:nvSpPr>
        <p:spPr>
          <a:xfrm>
            <a:off x="9782355" y="2407809"/>
            <a:ext cx="9117965" cy="5016500"/>
          </a:xfrm>
          <a:custGeom>
            <a:avLst/>
            <a:gdLst/>
            <a:ahLst/>
            <a:cxnLst/>
            <a:rect l="l" t="t" r="r" b="b"/>
            <a:pathLst>
              <a:path w="9117965" h="5016500">
                <a:moveTo>
                  <a:pt x="8593916" y="0"/>
                </a:moveTo>
                <a:lnTo>
                  <a:pt x="523931" y="0"/>
                </a:lnTo>
                <a:lnTo>
                  <a:pt x="476244" y="2141"/>
                </a:lnTo>
                <a:lnTo>
                  <a:pt x="429756" y="8441"/>
                </a:lnTo>
                <a:lnTo>
                  <a:pt x="384652" y="18715"/>
                </a:lnTo>
                <a:lnTo>
                  <a:pt x="341117" y="32778"/>
                </a:lnTo>
                <a:lnTo>
                  <a:pt x="299337" y="50445"/>
                </a:lnTo>
                <a:lnTo>
                  <a:pt x="259496" y="71531"/>
                </a:lnTo>
                <a:lnTo>
                  <a:pt x="221779" y="95851"/>
                </a:lnTo>
                <a:lnTo>
                  <a:pt x="186372" y="123221"/>
                </a:lnTo>
                <a:lnTo>
                  <a:pt x="153458" y="153454"/>
                </a:lnTo>
                <a:lnTo>
                  <a:pt x="123224" y="186367"/>
                </a:lnTo>
                <a:lnTo>
                  <a:pt x="95854" y="221775"/>
                </a:lnTo>
                <a:lnTo>
                  <a:pt x="71533" y="259491"/>
                </a:lnTo>
                <a:lnTo>
                  <a:pt x="50446" y="299332"/>
                </a:lnTo>
                <a:lnTo>
                  <a:pt x="32779" y="341113"/>
                </a:lnTo>
                <a:lnTo>
                  <a:pt x="18715" y="384648"/>
                </a:lnTo>
                <a:lnTo>
                  <a:pt x="8441" y="429753"/>
                </a:lnTo>
                <a:lnTo>
                  <a:pt x="2141" y="476242"/>
                </a:lnTo>
                <a:lnTo>
                  <a:pt x="0" y="523931"/>
                </a:lnTo>
                <a:lnTo>
                  <a:pt x="0" y="4492187"/>
                </a:lnTo>
                <a:lnTo>
                  <a:pt x="2141" y="4539876"/>
                </a:lnTo>
                <a:lnTo>
                  <a:pt x="8441" y="4586366"/>
                </a:lnTo>
                <a:lnTo>
                  <a:pt x="18715" y="4631470"/>
                </a:lnTo>
                <a:lnTo>
                  <a:pt x="32779" y="4675005"/>
                </a:lnTo>
                <a:lnTo>
                  <a:pt x="50446" y="4716786"/>
                </a:lnTo>
                <a:lnTo>
                  <a:pt x="71533" y="4756627"/>
                </a:lnTo>
                <a:lnTo>
                  <a:pt x="95854" y="4794344"/>
                </a:lnTo>
                <a:lnTo>
                  <a:pt x="123224" y="4829751"/>
                </a:lnTo>
                <a:lnTo>
                  <a:pt x="153458" y="4862664"/>
                </a:lnTo>
                <a:lnTo>
                  <a:pt x="186372" y="4892898"/>
                </a:lnTo>
                <a:lnTo>
                  <a:pt x="221779" y="4920267"/>
                </a:lnTo>
                <a:lnTo>
                  <a:pt x="259496" y="4944588"/>
                </a:lnTo>
                <a:lnTo>
                  <a:pt x="299337" y="4965674"/>
                </a:lnTo>
                <a:lnTo>
                  <a:pt x="341117" y="4983341"/>
                </a:lnTo>
                <a:lnTo>
                  <a:pt x="384652" y="4997404"/>
                </a:lnTo>
                <a:lnTo>
                  <a:pt x="429756" y="5007678"/>
                </a:lnTo>
                <a:lnTo>
                  <a:pt x="476244" y="5013978"/>
                </a:lnTo>
                <a:lnTo>
                  <a:pt x="523931" y="5016119"/>
                </a:lnTo>
                <a:lnTo>
                  <a:pt x="8593916" y="5016119"/>
                </a:lnTo>
                <a:lnTo>
                  <a:pt x="8641605" y="5013978"/>
                </a:lnTo>
                <a:lnTo>
                  <a:pt x="8688094" y="5007678"/>
                </a:lnTo>
                <a:lnTo>
                  <a:pt x="8733199" y="4997404"/>
                </a:lnTo>
                <a:lnTo>
                  <a:pt x="8776734" y="4983341"/>
                </a:lnTo>
                <a:lnTo>
                  <a:pt x="8818515" y="4965674"/>
                </a:lnTo>
                <a:lnTo>
                  <a:pt x="8858356" y="4944588"/>
                </a:lnTo>
                <a:lnTo>
                  <a:pt x="8896072" y="4920267"/>
                </a:lnTo>
                <a:lnTo>
                  <a:pt x="8931480" y="4892898"/>
                </a:lnTo>
                <a:lnTo>
                  <a:pt x="8964393" y="4862664"/>
                </a:lnTo>
                <a:lnTo>
                  <a:pt x="8994626" y="4829751"/>
                </a:lnTo>
                <a:lnTo>
                  <a:pt x="9021996" y="4794344"/>
                </a:lnTo>
                <a:lnTo>
                  <a:pt x="9046316" y="4756627"/>
                </a:lnTo>
                <a:lnTo>
                  <a:pt x="9067402" y="4716786"/>
                </a:lnTo>
                <a:lnTo>
                  <a:pt x="9085069" y="4675005"/>
                </a:lnTo>
                <a:lnTo>
                  <a:pt x="9099132" y="4631470"/>
                </a:lnTo>
                <a:lnTo>
                  <a:pt x="9109406" y="4586366"/>
                </a:lnTo>
                <a:lnTo>
                  <a:pt x="9115706" y="4539876"/>
                </a:lnTo>
                <a:lnTo>
                  <a:pt x="9117848" y="4492187"/>
                </a:lnTo>
                <a:lnTo>
                  <a:pt x="9117848" y="523931"/>
                </a:lnTo>
                <a:lnTo>
                  <a:pt x="9115706" y="476242"/>
                </a:lnTo>
                <a:lnTo>
                  <a:pt x="9109406" y="429753"/>
                </a:lnTo>
                <a:lnTo>
                  <a:pt x="9099132" y="384648"/>
                </a:lnTo>
                <a:lnTo>
                  <a:pt x="9085069" y="341113"/>
                </a:lnTo>
                <a:lnTo>
                  <a:pt x="9067402" y="299332"/>
                </a:lnTo>
                <a:lnTo>
                  <a:pt x="9046316" y="259491"/>
                </a:lnTo>
                <a:lnTo>
                  <a:pt x="9021996" y="221775"/>
                </a:lnTo>
                <a:lnTo>
                  <a:pt x="8994626" y="186367"/>
                </a:lnTo>
                <a:lnTo>
                  <a:pt x="8964393" y="153454"/>
                </a:lnTo>
                <a:lnTo>
                  <a:pt x="8931480" y="123221"/>
                </a:lnTo>
                <a:lnTo>
                  <a:pt x="8896072" y="95851"/>
                </a:lnTo>
                <a:lnTo>
                  <a:pt x="8858356" y="71531"/>
                </a:lnTo>
                <a:lnTo>
                  <a:pt x="8818515" y="50445"/>
                </a:lnTo>
                <a:lnTo>
                  <a:pt x="8776734" y="32778"/>
                </a:lnTo>
                <a:lnTo>
                  <a:pt x="8733199" y="18715"/>
                </a:lnTo>
                <a:lnTo>
                  <a:pt x="8688094" y="8441"/>
                </a:lnTo>
                <a:lnTo>
                  <a:pt x="8641605" y="2141"/>
                </a:lnTo>
                <a:lnTo>
                  <a:pt x="859391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10424091" y="3271328"/>
            <a:ext cx="8848159" cy="3718967"/>
          </a:xfrm>
          <a:prstGeom prst="rect">
            <a:avLst/>
          </a:prstGeom>
        </p:spPr>
        <p:txBody>
          <a:bodyPr vert="horz" wrap="square" lIns="0" tIns="177800" rIns="0" bIns="0" rtlCol="0">
            <a:spAutoFit/>
          </a:bodyPr>
          <a:lstStyle/>
          <a:p>
            <a:pPr marL="12700" marR="348615" algn="l">
              <a:lnSpc>
                <a:spcPts val="9230"/>
              </a:lnSpc>
              <a:spcBef>
                <a:spcPts val="1400"/>
              </a:spcBef>
            </a:pPr>
            <a:r>
              <a:rPr lang="es-MX" sz="8000" b="1" spc="-10" dirty="0">
                <a:solidFill>
                  <a:srgbClr val="000000"/>
                </a:solidFill>
                <a:latin typeface="Arial"/>
                <a:cs typeface="Arial"/>
              </a:rPr>
              <a:t>PROYECTO DE PRESUPUESTO</a:t>
            </a:r>
            <a:br>
              <a:rPr lang="es-MX" sz="8000" b="1" spc="-10" dirty="0">
                <a:solidFill>
                  <a:srgbClr val="000000"/>
                </a:solidFill>
                <a:latin typeface="Arial"/>
                <a:cs typeface="Arial"/>
              </a:rPr>
            </a:br>
            <a:r>
              <a:rPr lang="es-MX" sz="6600" b="1" spc="-10" dirty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rPr>
              <a:t>2026</a:t>
            </a:r>
            <a:r>
              <a:rPr sz="2400" spc="-229" dirty="0"/>
              <a:t> </a:t>
            </a:r>
            <a:endParaRPr sz="2400" dirty="0"/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B59CB25E-36B8-6984-DC5C-BAD4FCABE15C}"/>
              </a:ext>
            </a:extLst>
          </p:cNvPr>
          <p:cNvGrpSpPr/>
          <p:nvPr/>
        </p:nvGrpSpPr>
        <p:grpSpPr>
          <a:xfrm>
            <a:off x="14090650" y="9676960"/>
            <a:ext cx="5105400" cy="919826"/>
            <a:chOff x="14090650" y="9676960"/>
            <a:chExt cx="5105400" cy="919826"/>
          </a:xfrm>
        </p:grpSpPr>
        <p:grpSp>
          <p:nvGrpSpPr>
            <p:cNvPr id="17" name="object 70">
              <a:extLst>
                <a:ext uri="{FF2B5EF4-FFF2-40B4-BE49-F238E27FC236}">
                  <a16:creationId xmlns:a16="http://schemas.microsoft.com/office/drawing/2014/main" id="{88B62596-7461-4D82-17CF-512CE899D395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20" name="object 71">
                <a:extLst>
                  <a:ext uri="{FF2B5EF4-FFF2-40B4-BE49-F238E27FC236}">
                    <a16:creationId xmlns:a16="http://schemas.microsoft.com/office/drawing/2014/main" id="{012E9042-12B7-2D1E-69E8-C0B96A3242DE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21" name="object 72">
                <a:extLst>
                  <a:ext uri="{FF2B5EF4-FFF2-40B4-BE49-F238E27FC236}">
                    <a16:creationId xmlns:a16="http://schemas.microsoft.com/office/drawing/2014/main" id="{1A84C52C-35A6-F61D-421F-6055F63F7A57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18" name="object 73">
              <a:extLst>
                <a:ext uri="{FF2B5EF4-FFF2-40B4-BE49-F238E27FC236}">
                  <a16:creationId xmlns:a16="http://schemas.microsoft.com/office/drawing/2014/main" id="{DB78DF76-8BB4-971E-7548-F90EAF7E9FDD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19" name="object 74">
              <a:extLst>
                <a:ext uri="{FF2B5EF4-FFF2-40B4-BE49-F238E27FC236}">
                  <a16:creationId xmlns:a16="http://schemas.microsoft.com/office/drawing/2014/main" id="{0FAA603F-8021-60D0-BBFA-9DD97A2D779F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bject 22"/>
          <p:cNvSpPr txBox="1"/>
          <p:nvPr/>
        </p:nvSpPr>
        <p:spPr>
          <a:xfrm>
            <a:off x="1191196" y="10479482"/>
            <a:ext cx="42418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MX" sz="1950" spc="-30" dirty="0">
                <a:solidFill>
                  <a:srgbClr val="FF8200"/>
                </a:solidFill>
                <a:latin typeface="Arial Black"/>
                <a:cs typeface="Arial Black"/>
              </a:rPr>
              <a:t>10</a:t>
            </a:r>
            <a:r>
              <a:rPr sz="1950" spc="-30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endParaRPr sz="1950" dirty="0">
              <a:latin typeface="Arial Black"/>
              <a:cs typeface="Arial Black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6" name="Grupo 75">
            <a:extLst>
              <a:ext uri="{FF2B5EF4-FFF2-40B4-BE49-F238E27FC236}">
                <a16:creationId xmlns:a16="http://schemas.microsoft.com/office/drawing/2014/main" id="{EF11F8F2-9024-7D49-AEE5-94541614D39F}"/>
              </a:ext>
            </a:extLst>
          </p:cNvPr>
          <p:cNvGrpSpPr/>
          <p:nvPr/>
        </p:nvGrpSpPr>
        <p:grpSpPr>
          <a:xfrm>
            <a:off x="14620908" y="10297449"/>
            <a:ext cx="5105400" cy="919826"/>
            <a:chOff x="14090650" y="9676960"/>
            <a:chExt cx="5105400" cy="919826"/>
          </a:xfrm>
        </p:grpSpPr>
        <p:grpSp>
          <p:nvGrpSpPr>
            <p:cNvPr id="77" name="object 70">
              <a:extLst>
                <a:ext uri="{FF2B5EF4-FFF2-40B4-BE49-F238E27FC236}">
                  <a16:creationId xmlns:a16="http://schemas.microsoft.com/office/drawing/2014/main" id="{95AE0B04-EF08-6D0F-6EB1-EBF8E4EEF0B2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80" name="object 71">
                <a:extLst>
                  <a:ext uri="{FF2B5EF4-FFF2-40B4-BE49-F238E27FC236}">
                    <a16:creationId xmlns:a16="http://schemas.microsoft.com/office/drawing/2014/main" id="{ECDA58AE-27D6-B12D-9E5D-0C375ABDB48C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81" name="object 72">
                <a:extLst>
                  <a:ext uri="{FF2B5EF4-FFF2-40B4-BE49-F238E27FC236}">
                    <a16:creationId xmlns:a16="http://schemas.microsoft.com/office/drawing/2014/main" id="{3157C333-3ED4-49AE-FB0B-24FB71C5D1AA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78" name="object 73">
              <a:extLst>
                <a:ext uri="{FF2B5EF4-FFF2-40B4-BE49-F238E27FC236}">
                  <a16:creationId xmlns:a16="http://schemas.microsoft.com/office/drawing/2014/main" id="{BAE931E4-DCA2-42B8-3DE1-A7A2AD85C5C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79" name="object 74">
              <a:extLst>
                <a:ext uri="{FF2B5EF4-FFF2-40B4-BE49-F238E27FC236}">
                  <a16:creationId xmlns:a16="http://schemas.microsoft.com/office/drawing/2014/main" id="{0D0E93C3-4169-73D7-18BD-349175681615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4A0913D-B968-031F-21EC-B427654EC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267153"/>
              </p:ext>
            </p:extLst>
          </p:nvPr>
        </p:nvGraphicFramePr>
        <p:xfrm>
          <a:off x="3879850" y="1158875"/>
          <a:ext cx="11201399" cy="8922632"/>
        </p:xfrm>
        <a:graphic>
          <a:graphicData uri="http://schemas.openxmlformats.org/drawingml/2006/table">
            <a:tbl>
              <a:tblPr/>
              <a:tblGrid>
                <a:gridCol w="8077664">
                  <a:extLst>
                    <a:ext uri="{9D8B030D-6E8A-4147-A177-3AD203B41FA5}">
                      <a16:colId xmlns:a16="http://schemas.microsoft.com/office/drawing/2014/main" val="4133725399"/>
                    </a:ext>
                  </a:extLst>
                </a:gridCol>
                <a:gridCol w="3123735">
                  <a:extLst>
                    <a:ext uri="{9D8B030D-6E8A-4147-A177-3AD203B41FA5}">
                      <a16:colId xmlns:a16="http://schemas.microsoft.com/office/drawing/2014/main" val="1862374528"/>
                    </a:ext>
                  </a:extLst>
                </a:gridCol>
              </a:tblGrid>
              <a:tr h="355621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830134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9583129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División de Ciencias Naturales e Ingeniería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6352257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Oficina de la DCNI 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3,626,043.00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187887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Secretaria Académica de la DCNI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6877582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Ciencias Naturales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1,011,332.00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8936741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Procesos y Tecnología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1,230,020.00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2137023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Matemáticas Aplicadas y Sistemas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1,032,605.00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613931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1962854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División de Ciencias de la Comunicación y Diseño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3541325"/>
                  </a:ext>
                </a:extLst>
              </a:tr>
              <a:tr h="360708">
                <a:tc>
                  <a:txBody>
                    <a:bodyPr/>
                    <a:lstStyle/>
                    <a:p>
                      <a:pPr lvl="1" algn="l" fontAlgn="b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Oficina de la DCCD      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2,342,200.00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71360"/>
                  </a:ext>
                </a:extLst>
              </a:tr>
              <a:tr h="360708">
                <a:tc>
                  <a:txBody>
                    <a:bodyPr/>
                    <a:lstStyle/>
                    <a:p>
                      <a:pPr lvl="1" algn="l" fontAlgn="b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Secretaria Académica de la DCCD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1,906,100.00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0063340"/>
                  </a:ext>
                </a:extLst>
              </a:tr>
              <a:tr h="360708">
                <a:tc>
                  <a:txBody>
                    <a:bodyPr/>
                    <a:lstStyle/>
                    <a:p>
                      <a:pPr lvl="1" algn="l" fontAlgn="b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Ciencias de la Comunicación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966,700.00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4829706"/>
                  </a:ext>
                </a:extLst>
              </a:tr>
              <a:tr h="360708">
                <a:tc>
                  <a:txBody>
                    <a:bodyPr/>
                    <a:lstStyle/>
                    <a:p>
                      <a:pPr lvl="1" algn="l" fontAlgn="b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Teorías y Procesos del Diseño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917,000.00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8622729"/>
                  </a:ext>
                </a:extLst>
              </a:tr>
              <a:tr h="360708">
                <a:tc>
                  <a:txBody>
                    <a:bodyPr/>
                    <a:lstStyle/>
                    <a:p>
                      <a:pPr marL="457200" marR="0" lvl="1" indent="0" algn="l" defTabSz="91440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 de Tecnologías de la Información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868,000.00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1166964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9140874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400" b="1" i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División de Ciencias Sociales y Humanidades</a:t>
                      </a:r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7,000,000.00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577292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r" fontAlgn="ctr"/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323017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Oficina de la DCSH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4,312,000.00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898540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Departamento de Ciencias Sociales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896,000.00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3273740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Departamento de Estudios Institucionales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896,000.00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631368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lvl="1" algn="l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Departamento de Humanidades 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r" fontAlgn="ctr"/>
                      <a:r>
                        <a:rPr lang="es-MX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896,000.00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3842095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r" fontAlgn="ctr"/>
                      <a:endParaRPr lang="es-MX" sz="2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es-MX" sz="2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4029360"/>
                  </a:ext>
                </a:extLst>
              </a:tr>
              <a:tr h="35562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DIVISÍONES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21,000,000.00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6192782"/>
                  </a:ext>
                </a:extLst>
              </a:tr>
            </a:tbl>
          </a:graphicData>
        </a:graphic>
      </p:graphicFrame>
      <p:sp>
        <p:nvSpPr>
          <p:cNvPr id="2" name="object 18">
            <a:extLst>
              <a:ext uri="{FF2B5EF4-FFF2-40B4-BE49-F238E27FC236}">
                <a16:creationId xmlns:a16="http://schemas.microsoft.com/office/drawing/2014/main" id="{107F2B6C-DF7E-BAAA-CABC-4CEECB26741C}"/>
              </a:ext>
            </a:extLst>
          </p:cNvPr>
          <p:cNvSpPr txBox="1">
            <a:spLocks/>
          </p:cNvSpPr>
          <p:nvPr/>
        </p:nvSpPr>
        <p:spPr>
          <a:xfrm>
            <a:off x="1801391" y="229034"/>
            <a:ext cx="17010517" cy="879087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>
              <a:spcBef>
                <a:spcPts val="135"/>
              </a:spcBef>
            </a:pPr>
            <a:r>
              <a:rPr lang="es-MX" sz="3600" b="1" spc="95" dirty="0">
                <a:solidFill>
                  <a:srgbClr val="FF8200"/>
                </a:solidFill>
              </a:rPr>
              <a:t>ASIGNACIÓN TECHOS 2026</a:t>
            </a:r>
            <a:br>
              <a:rPr lang="es-MX" sz="3600" b="1" spc="95" dirty="0">
                <a:solidFill>
                  <a:srgbClr val="FF8200"/>
                </a:solidFill>
              </a:rPr>
            </a:br>
            <a:r>
              <a:rPr lang="es-MX" sz="2000" b="1" spc="95" dirty="0">
                <a:solidFill>
                  <a:srgbClr val="FF8200"/>
                </a:solidFill>
              </a:rPr>
              <a:t>DIVISIÓNES</a:t>
            </a:r>
            <a:endParaRPr lang="es-MX" sz="3600" dirty="0"/>
          </a:p>
        </p:txBody>
      </p:sp>
      <p:sp>
        <p:nvSpPr>
          <p:cNvPr id="6" name="object 19">
            <a:extLst>
              <a:ext uri="{FF2B5EF4-FFF2-40B4-BE49-F238E27FC236}">
                <a16:creationId xmlns:a16="http://schemas.microsoft.com/office/drawing/2014/main" id="{0499C539-415D-AF69-C7C7-23F03BF290D6}"/>
              </a:ext>
            </a:extLst>
          </p:cNvPr>
          <p:cNvSpPr/>
          <p:nvPr/>
        </p:nvSpPr>
        <p:spPr>
          <a:xfrm>
            <a:off x="1573466" y="229034"/>
            <a:ext cx="83820" cy="1044000"/>
          </a:xfrm>
          <a:custGeom>
            <a:avLst/>
            <a:gdLst/>
            <a:ahLst/>
            <a:cxnLst/>
            <a:rect l="l" t="t" r="r" b="b"/>
            <a:pathLst>
              <a:path w="83819" h="1669414">
                <a:moveTo>
                  <a:pt x="83641" y="0"/>
                </a:moveTo>
                <a:lnTo>
                  <a:pt x="0" y="0"/>
                </a:lnTo>
                <a:lnTo>
                  <a:pt x="0" y="1669226"/>
                </a:lnTo>
                <a:lnTo>
                  <a:pt x="83641" y="1669226"/>
                </a:lnTo>
                <a:lnTo>
                  <a:pt x="83641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16560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1546791" y="596256"/>
            <a:ext cx="17010517" cy="124841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s-MX" sz="4800" b="1" spc="95" dirty="0">
                <a:solidFill>
                  <a:srgbClr val="FF8200"/>
                </a:solidFill>
              </a:rPr>
              <a:t>ASIGNACIÓN TECHOS 2026</a:t>
            </a:r>
            <a:br>
              <a:rPr lang="es-MX" sz="4800" b="1" spc="95" dirty="0">
                <a:solidFill>
                  <a:srgbClr val="FF8200"/>
                </a:solidFill>
              </a:rPr>
            </a:br>
            <a:r>
              <a:rPr lang="es-MX" sz="3200" b="1" spc="95" dirty="0">
                <a:solidFill>
                  <a:srgbClr val="FF8200"/>
                </a:solidFill>
              </a:rPr>
              <a:t>RECTORÍA DE UNIDAD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179293" y="396875"/>
            <a:ext cx="83820" cy="1669414"/>
          </a:xfrm>
          <a:custGeom>
            <a:avLst/>
            <a:gdLst/>
            <a:ahLst/>
            <a:cxnLst/>
            <a:rect l="l" t="t" r="r" b="b"/>
            <a:pathLst>
              <a:path w="83819" h="1669414">
                <a:moveTo>
                  <a:pt x="83641" y="0"/>
                </a:moveTo>
                <a:lnTo>
                  <a:pt x="0" y="0"/>
                </a:lnTo>
                <a:lnTo>
                  <a:pt x="0" y="1669226"/>
                </a:lnTo>
                <a:lnTo>
                  <a:pt x="83641" y="1669226"/>
                </a:lnTo>
                <a:lnTo>
                  <a:pt x="83641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object 16">
            <a:extLst>
              <a:ext uri="{FF2B5EF4-FFF2-40B4-BE49-F238E27FC236}">
                <a16:creationId xmlns:a16="http://schemas.microsoft.com/office/drawing/2014/main" id="{13DA5FC1-3F30-3E52-77A9-91715568D3B7}"/>
              </a:ext>
            </a:extLst>
          </p:cNvPr>
          <p:cNvSpPr txBox="1"/>
          <p:nvPr/>
        </p:nvSpPr>
        <p:spPr>
          <a:xfrm>
            <a:off x="831850" y="10595722"/>
            <a:ext cx="412750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950" b="0" i="0" u="none" strike="noStrike" kern="0" cap="none" spc="-5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11.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78" name="object 17">
            <a:extLst>
              <a:ext uri="{FF2B5EF4-FFF2-40B4-BE49-F238E27FC236}">
                <a16:creationId xmlns:a16="http://schemas.microsoft.com/office/drawing/2014/main" id="{0347A35D-2A98-E61A-EDF6-7822CB520728}"/>
              </a:ext>
            </a:extLst>
          </p:cNvPr>
          <p:cNvSpPr/>
          <p:nvPr/>
        </p:nvSpPr>
        <p:spPr>
          <a:xfrm>
            <a:off x="1428750" y="10760075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9" name="Grupo 78">
            <a:extLst>
              <a:ext uri="{FF2B5EF4-FFF2-40B4-BE49-F238E27FC236}">
                <a16:creationId xmlns:a16="http://schemas.microsoft.com/office/drawing/2014/main" id="{2588ED7C-D416-D90C-6883-AF5ADEA5E251}"/>
              </a:ext>
            </a:extLst>
          </p:cNvPr>
          <p:cNvGrpSpPr/>
          <p:nvPr/>
        </p:nvGrpSpPr>
        <p:grpSpPr>
          <a:xfrm>
            <a:off x="14916150" y="10389524"/>
            <a:ext cx="5105400" cy="919826"/>
            <a:chOff x="14090650" y="9676960"/>
            <a:chExt cx="5105400" cy="919826"/>
          </a:xfrm>
        </p:grpSpPr>
        <p:grpSp>
          <p:nvGrpSpPr>
            <p:cNvPr id="80" name="object 70">
              <a:extLst>
                <a:ext uri="{FF2B5EF4-FFF2-40B4-BE49-F238E27FC236}">
                  <a16:creationId xmlns:a16="http://schemas.microsoft.com/office/drawing/2014/main" id="{F75FE5B6-7101-31AA-BA37-BFEA2E6EC62A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83" name="object 71">
                <a:extLst>
                  <a:ext uri="{FF2B5EF4-FFF2-40B4-BE49-F238E27FC236}">
                    <a16:creationId xmlns:a16="http://schemas.microsoft.com/office/drawing/2014/main" id="{E9EB7280-1491-048F-F065-A4FBC1075D5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84" name="object 72">
                <a:extLst>
                  <a:ext uri="{FF2B5EF4-FFF2-40B4-BE49-F238E27FC236}">
                    <a16:creationId xmlns:a16="http://schemas.microsoft.com/office/drawing/2014/main" id="{44452A4D-D8E4-47CA-BC19-5F26622403F2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81" name="object 73">
              <a:extLst>
                <a:ext uri="{FF2B5EF4-FFF2-40B4-BE49-F238E27FC236}">
                  <a16:creationId xmlns:a16="http://schemas.microsoft.com/office/drawing/2014/main" id="{41D42EE3-926D-D676-EE10-8FFBB51981F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82" name="object 74">
              <a:extLst>
                <a:ext uri="{FF2B5EF4-FFF2-40B4-BE49-F238E27FC236}">
                  <a16:creationId xmlns:a16="http://schemas.microsoft.com/office/drawing/2014/main" id="{2C16F18D-1B02-B1FE-800C-1EB3A91472BA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13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i="0" u="none" strike="noStrike" kern="0" cap="none" spc="10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2025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5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-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8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2029 </a:t>
              </a:r>
              <a:endPara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4A0913D-B968-031F-21EC-B427654EC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370937"/>
              </p:ext>
            </p:extLst>
          </p:nvPr>
        </p:nvGraphicFramePr>
        <p:xfrm>
          <a:off x="2965450" y="2572746"/>
          <a:ext cx="13944600" cy="7272929"/>
        </p:xfrm>
        <a:graphic>
          <a:graphicData uri="http://schemas.openxmlformats.org/drawingml/2006/table">
            <a:tbl>
              <a:tblPr/>
              <a:tblGrid>
                <a:gridCol w="11051755">
                  <a:extLst>
                    <a:ext uri="{9D8B030D-6E8A-4147-A177-3AD203B41FA5}">
                      <a16:colId xmlns:a16="http://schemas.microsoft.com/office/drawing/2014/main" val="4133725399"/>
                    </a:ext>
                  </a:extLst>
                </a:gridCol>
                <a:gridCol w="2892845">
                  <a:extLst>
                    <a:ext uri="{9D8B030D-6E8A-4147-A177-3AD203B41FA5}">
                      <a16:colId xmlns:a16="http://schemas.microsoft.com/office/drawing/2014/main" val="1862374528"/>
                    </a:ext>
                  </a:extLst>
                </a:gridCol>
              </a:tblGrid>
              <a:tr h="44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830134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OFICINA DE RECTORÍA DE UNIDAD  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0702444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PROYECTOS INSTITUCIONALES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59755729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APOYO A LA DOCENCIA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7888663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MANTENIMIENTO Y EQUIPAMIENTO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665437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JEFATURA DE PROYECTO DE LABORATORIO DE LAS CIUDADES EN TRANSICIÓN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144183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CÁTEDRA UNESCO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0465671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PROYECTO PARA DISMINUIR EFECTOS DE CAMBIO CLIMÁTICO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880,000.00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66671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APOYO A LA INVESTIGACIÓN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2275415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b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REMUNERACIONES Y PRESTACIONES DE LA OFICINA DE LA RECTORIA DE LA UNIDAD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0425916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</a:t>
                      </a:r>
                    </a:p>
                  </a:txBody>
                  <a:tcPr marL="213893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9,260,000.00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500298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COORDINACIÓN DE EXTENSIÓN UNIVERSITARIA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3,623,000.00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352257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INNOVACION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195680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COORDINACIÓN DE VINCULACIÓN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1,976,000.00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34526511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COORDINACIÓN DE CULTURA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3,270,000.00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8254308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COORDINACIÓN DE PLANEACIÓN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19049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 ESPECIALIZADA EN IGUALDAD Y EQUIDAD DE GENERO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036629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ASUNTOS ACADEMICOS DE UNIDAD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384677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 COORDINACIONES</a:t>
                      </a:r>
                    </a:p>
                  </a:txBody>
                  <a:tcPr marL="213893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12,769,000.00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1989368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RECTORÍA</a:t>
                      </a:r>
                    </a:p>
                  </a:txBody>
                  <a:tcPr marL="195559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C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22,029,000.00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664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6436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1546791" y="824856"/>
            <a:ext cx="17010517" cy="1248419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s-MX" sz="4800" b="1" spc="95" dirty="0">
                <a:solidFill>
                  <a:srgbClr val="FF8200"/>
                </a:solidFill>
              </a:rPr>
              <a:t>ASIGNACIÓN TECHOS 2026</a:t>
            </a:r>
            <a:br>
              <a:rPr lang="es-MX" sz="4800" b="1" spc="95" dirty="0">
                <a:solidFill>
                  <a:srgbClr val="FF8200"/>
                </a:solidFill>
              </a:rPr>
            </a:br>
            <a:r>
              <a:rPr lang="es-MX" sz="3200" b="1" spc="95" dirty="0">
                <a:solidFill>
                  <a:srgbClr val="FF8200"/>
                </a:solidFill>
              </a:rPr>
              <a:t>SECRETARIA DE UNIDAD</a:t>
            </a:r>
            <a:endParaRPr sz="4800" dirty="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02690" y="625475"/>
            <a:ext cx="83820" cy="1669414"/>
          </a:xfrm>
          <a:custGeom>
            <a:avLst/>
            <a:gdLst/>
            <a:ahLst/>
            <a:cxnLst/>
            <a:rect l="l" t="t" r="r" b="b"/>
            <a:pathLst>
              <a:path w="83819" h="1669414">
                <a:moveTo>
                  <a:pt x="83641" y="0"/>
                </a:moveTo>
                <a:lnTo>
                  <a:pt x="0" y="0"/>
                </a:lnTo>
                <a:lnTo>
                  <a:pt x="0" y="1669226"/>
                </a:lnTo>
                <a:lnTo>
                  <a:pt x="83641" y="1669226"/>
                </a:lnTo>
                <a:lnTo>
                  <a:pt x="83641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object 16">
            <a:extLst>
              <a:ext uri="{FF2B5EF4-FFF2-40B4-BE49-F238E27FC236}">
                <a16:creationId xmlns:a16="http://schemas.microsoft.com/office/drawing/2014/main" id="{13DA5FC1-3F30-3E52-77A9-91715568D3B7}"/>
              </a:ext>
            </a:extLst>
          </p:cNvPr>
          <p:cNvSpPr txBox="1"/>
          <p:nvPr/>
        </p:nvSpPr>
        <p:spPr>
          <a:xfrm>
            <a:off x="831850" y="9924588"/>
            <a:ext cx="412750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950" b="0" i="0" u="none" strike="noStrike" kern="0" cap="none" spc="-5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12.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78" name="object 17">
            <a:extLst>
              <a:ext uri="{FF2B5EF4-FFF2-40B4-BE49-F238E27FC236}">
                <a16:creationId xmlns:a16="http://schemas.microsoft.com/office/drawing/2014/main" id="{0347A35D-2A98-E61A-EDF6-7822CB520728}"/>
              </a:ext>
            </a:extLst>
          </p:cNvPr>
          <p:cNvSpPr/>
          <p:nvPr/>
        </p:nvSpPr>
        <p:spPr>
          <a:xfrm>
            <a:off x="1428750" y="1008894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9" name="Grupo 78">
            <a:extLst>
              <a:ext uri="{FF2B5EF4-FFF2-40B4-BE49-F238E27FC236}">
                <a16:creationId xmlns:a16="http://schemas.microsoft.com/office/drawing/2014/main" id="{2588ED7C-D416-D90C-6883-AF5ADEA5E251}"/>
              </a:ext>
            </a:extLst>
          </p:cNvPr>
          <p:cNvGrpSpPr/>
          <p:nvPr/>
        </p:nvGrpSpPr>
        <p:grpSpPr>
          <a:xfrm>
            <a:off x="14547850" y="9464675"/>
            <a:ext cx="5105400" cy="919826"/>
            <a:chOff x="14090650" y="9676960"/>
            <a:chExt cx="5105400" cy="919826"/>
          </a:xfrm>
        </p:grpSpPr>
        <p:grpSp>
          <p:nvGrpSpPr>
            <p:cNvPr id="80" name="object 70">
              <a:extLst>
                <a:ext uri="{FF2B5EF4-FFF2-40B4-BE49-F238E27FC236}">
                  <a16:creationId xmlns:a16="http://schemas.microsoft.com/office/drawing/2014/main" id="{F75FE5B6-7101-31AA-BA37-BFEA2E6EC62A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83" name="object 71">
                <a:extLst>
                  <a:ext uri="{FF2B5EF4-FFF2-40B4-BE49-F238E27FC236}">
                    <a16:creationId xmlns:a16="http://schemas.microsoft.com/office/drawing/2014/main" id="{E9EB7280-1491-048F-F065-A4FBC1075D5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84" name="object 72">
                <a:extLst>
                  <a:ext uri="{FF2B5EF4-FFF2-40B4-BE49-F238E27FC236}">
                    <a16:creationId xmlns:a16="http://schemas.microsoft.com/office/drawing/2014/main" id="{44452A4D-D8E4-47CA-BC19-5F26622403F2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81" name="object 73">
              <a:extLst>
                <a:ext uri="{FF2B5EF4-FFF2-40B4-BE49-F238E27FC236}">
                  <a16:creationId xmlns:a16="http://schemas.microsoft.com/office/drawing/2014/main" id="{41D42EE3-926D-D676-EE10-8FFBB51981F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82" name="object 74">
              <a:extLst>
                <a:ext uri="{FF2B5EF4-FFF2-40B4-BE49-F238E27FC236}">
                  <a16:creationId xmlns:a16="http://schemas.microsoft.com/office/drawing/2014/main" id="{2C16F18D-1B02-B1FE-800C-1EB3A91472BA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13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i="0" u="none" strike="noStrike" kern="0" cap="none" spc="10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2025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5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-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8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2029 </a:t>
              </a:r>
              <a:endPara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E4A0913D-B968-031F-21EC-B427654EC6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2193217"/>
              </p:ext>
            </p:extLst>
          </p:nvPr>
        </p:nvGraphicFramePr>
        <p:xfrm>
          <a:off x="1899413" y="3296607"/>
          <a:ext cx="10454204" cy="4872668"/>
        </p:xfrm>
        <a:graphic>
          <a:graphicData uri="http://schemas.openxmlformats.org/drawingml/2006/table">
            <a:tbl>
              <a:tblPr/>
              <a:tblGrid>
                <a:gridCol w="7711004">
                  <a:extLst>
                    <a:ext uri="{9D8B030D-6E8A-4147-A177-3AD203B41FA5}">
                      <a16:colId xmlns:a16="http://schemas.microsoft.com/office/drawing/2014/main" val="413372539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862374528"/>
                    </a:ext>
                  </a:extLst>
                </a:gridCol>
              </a:tblGrid>
              <a:tr h="447819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830134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OFICINA DE LA SECRETARIA DE UNIDAD </a:t>
                      </a:r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17,263,073.00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541325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PROTECCIÓN CIVIL</a:t>
                      </a: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7136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OFICINA TÉCNICA DEL CONSEJO ACADÉMICO</a:t>
                      </a: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305,760.00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577292"/>
                  </a:ext>
                </a:extLst>
              </a:tr>
              <a:tr h="316625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</a:t>
                      </a:r>
                    </a:p>
                  </a:txBody>
                  <a:tcPr marL="213893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18,338,833.00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05864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SERVICIOS ADMINISTRATIVOS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3,796,582.00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58773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SERVICIOS BIBLIOTECARIOS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2,914,675.00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37273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SERVICIOS DE COMPUTO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11,123,840.00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784057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SISTEMAS ESCOLARES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1,412,384.00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5887547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SERVICIOS GENERALES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11,042,829.00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7965779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COORD. DE ESPACIOS FISICOS Y MANTENIMIENTO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11,123,840.00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689496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l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COORDINACION DE SERVICIOS UNIVERSITARIOS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15,684,614.00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16063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 TOTAL COORDINACIONES </a:t>
                      </a:r>
                    </a:p>
                  </a:txBody>
                  <a:tcPr marL="213893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57,098,764.00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F1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2134426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SECRETARÍA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75,437,597.00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32301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2EB087F2-54DD-2B7A-BB2E-DED2628F5F92}"/>
              </a:ext>
            </a:extLst>
          </p:cNvPr>
          <p:cNvSpPr txBox="1"/>
          <p:nvPr/>
        </p:nvSpPr>
        <p:spPr>
          <a:xfrm>
            <a:off x="12962454" y="3673475"/>
            <a:ext cx="65383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 dirty="0">
                <a:latin typeface="Arial" panose="020B0604020202020204" pitchFamily="34" charset="0"/>
                <a:cs typeface="Arial" panose="020B0604020202020204" pitchFamily="34" charset="0"/>
              </a:rPr>
              <a:t>* Se integra por: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706BCBDC-C3DC-9399-004E-B59A7D23B2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284503"/>
              </p:ext>
            </p:extLst>
          </p:nvPr>
        </p:nvGraphicFramePr>
        <p:xfrm>
          <a:off x="13216618" y="4130675"/>
          <a:ext cx="5685064" cy="2972655"/>
        </p:xfrm>
        <a:graphic>
          <a:graphicData uri="http://schemas.openxmlformats.org/drawingml/2006/table">
            <a:tbl>
              <a:tblPr/>
              <a:tblGrid>
                <a:gridCol w="4434858">
                  <a:extLst>
                    <a:ext uri="{9D8B030D-6E8A-4147-A177-3AD203B41FA5}">
                      <a16:colId xmlns:a16="http://schemas.microsoft.com/office/drawing/2014/main" val="4133725399"/>
                    </a:ext>
                  </a:extLst>
                </a:gridCol>
                <a:gridCol w="1250206">
                  <a:extLst>
                    <a:ext uri="{9D8B030D-6E8A-4147-A177-3AD203B41FA5}">
                      <a16:colId xmlns:a16="http://schemas.microsoft.com/office/drawing/2014/main" val="1862374528"/>
                    </a:ext>
                  </a:extLst>
                </a:gridCol>
              </a:tblGrid>
              <a:tr h="528582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PARTIDA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 marL="5093" marR="5093" marT="509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830134"/>
                  </a:ext>
                </a:extLst>
              </a:tr>
              <a:tr h="281518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Oficina de la Secretaria de Unidad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719,448.92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1986079"/>
                  </a:ext>
                </a:extLst>
              </a:tr>
              <a:tr h="303089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 de energía eléctrica (reserva)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744,122.08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541325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 de telefonía celular</a:t>
                      </a: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298,833.00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7136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Remuneraciones</a:t>
                      </a: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357351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Contratación de otros </a:t>
                      </a:r>
                      <a:r>
                        <a:rPr lang="es-MX" sz="1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servicios y profesionales</a:t>
                      </a:r>
                      <a:endParaRPr lang="es-MX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22225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2,544,000</a:t>
                      </a:r>
                      <a:endParaRPr lang="es-MX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657729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Mantenimiento y conservación de inmuebles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8,800,000.00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8587732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lvl="0"/>
                      <a:r>
                        <a:rPr lang="es-MX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Mantenimiento y conservación de maquinaria y equipo</a:t>
                      </a:r>
                    </a:p>
                  </a:txBody>
                  <a:tcPr marL="61112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4,006,669.00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372730"/>
                  </a:ext>
                </a:extLst>
              </a:tr>
              <a:tr h="309911"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 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D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17,263,073.00</a:t>
                      </a:r>
                    </a:p>
                  </a:txBody>
                  <a:tcPr marL="5093" marR="5093" marT="509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2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5323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276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5632450" y="854075"/>
            <a:ext cx="8839200" cy="1032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lang="es-MX" sz="6600" spc="-80" dirty="0">
                <a:solidFill>
                  <a:srgbClr val="F08A00"/>
                </a:solidFill>
                <a:latin typeface="Microsoft Sans Serif"/>
                <a:cs typeface="Microsoft Sans Serif"/>
              </a:rPr>
              <a:t>Desglose por Instancia </a:t>
            </a:r>
            <a:endParaRPr sz="6600" spc="-80" dirty="0">
              <a:solidFill>
                <a:srgbClr val="F08A00"/>
              </a:solidFill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191196" y="10479482"/>
            <a:ext cx="42418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MX" sz="1950" spc="-30" dirty="0">
                <a:solidFill>
                  <a:srgbClr val="FF8200"/>
                </a:solidFill>
                <a:latin typeface="Arial Black"/>
                <a:cs typeface="Arial Black"/>
              </a:rPr>
              <a:t>13</a:t>
            </a:r>
            <a:r>
              <a:rPr sz="1950" spc="-30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endParaRPr sz="1950" dirty="0">
              <a:latin typeface="Arial Black"/>
              <a:cs typeface="Arial Black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6" name="Grupo 75">
            <a:extLst>
              <a:ext uri="{FF2B5EF4-FFF2-40B4-BE49-F238E27FC236}">
                <a16:creationId xmlns:a16="http://schemas.microsoft.com/office/drawing/2014/main" id="{EF11F8F2-9024-7D49-AEE5-94541614D39F}"/>
              </a:ext>
            </a:extLst>
          </p:cNvPr>
          <p:cNvGrpSpPr/>
          <p:nvPr/>
        </p:nvGrpSpPr>
        <p:grpSpPr>
          <a:xfrm>
            <a:off x="14610141" y="9965498"/>
            <a:ext cx="5105400" cy="919826"/>
            <a:chOff x="14090650" y="9676960"/>
            <a:chExt cx="5105400" cy="919826"/>
          </a:xfrm>
        </p:grpSpPr>
        <p:grpSp>
          <p:nvGrpSpPr>
            <p:cNvPr id="77" name="object 70">
              <a:extLst>
                <a:ext uri="{FF2B5EF4-FFF2-40B4-BE49-F238E27FC236}">
                  <a16:creationId xmlns:a16="http://schemas.microsoft.com/office/drawing/2014/main" id="{95AE0B04-EF08-6D0F-6EB1-EBF8E4EEF0B2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80" name="object 71">
                <a:extLst>
                  <a:ext uri="{FF2B5EF4-FFF2-40B4-BE49-F238E27FC236}">
                    <a16:creationId xmlns:a16="http://schemas.microsoft.com/office/drawing/2014/main" id="{ECDA58AE-27D6-B12D-9E5D-0C375ABDB48C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81" name="object 72">
                <a:extLst>
                  <a:ext uri="{FF2B5EF4-FFF2-40B4-BE49-F238E27FC236}">
                    <a16:creationId xmlns:a16="http://schemas.microsoft.com/office/drawing/2014/main" id="{3157C333-3ED4-49AE-FB0B-24FB71C5D1AA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78" name="object 73">
              <a:extLst>
                <a:ext uri="{FF2B5EF4-FFF2-40B4-BE49-F238E27FC236}">
                  <a16:creationId xmlns:a16="http://schemas.microsoft.com/office/drawing/2014/main" id="{BAE931E4-DCA2-42B8-3DE1-A7A2AD85C5CC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79" name="object 74">
              <a:extLst>
                <a:ext uri="{FF2B5EF4-FFF2-40B4-BE49-F238E27FC236}">
                  <a16:creationId xmlns:a16="http://schemas.microsoft.com/office/drawing/2014/main" id="{0D0E93C3-4169-73D7-18BD-349175681615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  <p:graphicFrame>
        <p:nvGraphicFramePr>
          <p:cNvPr id="20" name="Tabla 19">
            <a:extLst>
              <a:ext uri="{FF2B5EF4-FFF2-40B4-BE49-F238E27FC236}">
                <a16:creationId xmlns:a16="http://schemas.microsoft.com/office/drawing/2014/main" id="{E4601883-0038-BCCE-87E6-1E35F9C425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120030"/>
              </p:ext>
            </p:extLst>
          </p:nvPr>
        </p:nvGraphicFramePr>
        <p:xfrm>
          <a:off x="831850" y="2838581"/>
          <a:ext cx="11848944" cy="525449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568462">
                  <a:extLst>
                    <a:ext uri="{9D8B030D-6E8A-4147-A177-3AD203B41FA5}">
                      <a16:colId xmlns:a16="http://schemas.microsoft.com/office/drawing/2014/main" val="3658463297"/>
                    </a:ext>
                  </a:extLst>
                </a:gridCol>
                <a:gridCol w="3280482">
                  <a:extLst>
                    <a:ext uri="{9D8B030D-6E8A-4147-A177-3AD203B41FA5}">
                      <a16:colId xmlns:a16="http://schemas.microsoft.com/office/drawing/2014/main" val="3911713016"/>
                    </a:ext>
                  </a:extLst>
                </a:gridCol>
              </a:tblGrid>
              <a:tr h="750642">
                <a:tc>
                  <a:txBody>
                    <a:bodyPr/>
                    <a:lstStyle/>
                    <a:p>
                      <a:pPr algn="ctr"/>
                      <a:r>
                        <a:rPr lang="es-MX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Instancia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783746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Divisiones Académicas 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21,000,000.00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686025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Rectoría de Unidad*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9,260,000.00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657862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Coordinaciones de la Rectoría de Unidad**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12,769,000.00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230233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Oficina de la Secretaría de Unidad</a:t>
                      </a:r>
                      <a:r>
                        <a:rPr lang="es-MX" sz="3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***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18,338,833.00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3863981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Coordinaciones de la Secretaría de Unidad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57,098,764.00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839356"/>
                  </a:ext>
                </a:extLst>
              </a:tr>
              <a:tr h="750642"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3200" b="1" dirty="0"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118,466,597.00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14612110"/>
                  </a:ext>
                </a:extLst>
              </a:tr>
            </a:tbl>
          </a:graphicData>
        </a:graphic>
      </p:graphicFrame>
      <p:sp>
        <p:nvSpPr>
          <p:cNvPr id="21" name="Rectángulo 20">
            <a:extLst>
              <a:ext uri="{FF2B5EF4-FFF2-40B4-BE49-F238E27FC236}">
                <a16:creationId xmlns:a16="http://schemas.microsoft.com/office/drawing/2014/main" id="{2F630D85-3FD2-E846-C3B3-1BAFCCE666D6}"/>
              </a:ext>
            </a:extLst>
          </p:cNvPr>
          <p:cNvSpPr/>
          <p:nvPr/>
        </p:nvSpPr>
        <p:spPr>
          <a:xfrm>
            <a:off x="13055701" y="3216275"/>
            <a:ext cx="6584950" cy="6172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>
              <a:spcAft>
                <a:spcPts val="800"/>
              </a:spcAft>
            </a:pPr>
            <a:r>
              <a:rPr lang="es-MX" sz="28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* Incluye LABCIT; Proyecto para Disminuir los efectos del cambio climático, Cátedra UNESCO, e Historias Metropolitanas.</a:t>
            </a:r>
          </a:p>
          <a:p>
            <a:pPr algn="just">
              <a:spcAft>
                <a:spcPts val="800"/>
              </a:spcAft>
            </a:pPr>
            <a:endParaRPr lang="es-MX" sz="28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800"/>
              </a:spcAft>
            </a:pPr>
            <a:r>
              <a:rPr lang="es-MX" sz="28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** Incluye a la Coordinación de Asuntos Académicos de la Unidad  y a la UPAV.</a:t>
            </a:r>
          </a:p>
          <a:p>
            <a:pPr algn="just">
              <a:spcAft>
                <a:spcPts val="800"/>
              </a:spcAft>
            </a:pPr>
            <a:endParaRPr lang="es-MX" sz="2800" dirty="0">
              <a:solidFill>
                <a:schemeClr val="tx1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800"/>
              </a:spcAft>
            </a:pPr>
            <a:r>
              <a:rPr lang="es-MX" sz="2800" dirty="0">
                <a:solidFill>
                  <a:schemeClr val="tx1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***Incluye Proyecto de Protección Civil y OTCA.</a:t>
            </a:r>
          </a:p>
        </p:txBody>
      </p:sp>
    </p:spTree>
    <p:extLst>
      <p:ext uri="{BB962C8B-B14F-4D97-AF65-F5344CB8AC3E}">
        <p14:creationId xmlns:p14="http://schemas.microsoft.com/office/powerpoint/2010/main" val="3058275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91196" y="1463675"/>
            <a:ext cx="11747320" cy="4902287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191196" y="10479482"/>
            <a:ext cx="41275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950" spc="-50" dirty="0">
                <a:solidFill>
                  <a:srgbClr val="FF8200"/>
                </a:solidFill>
                <a:latin typeface="Arial Black"/>
                <a:cs typeface="Arial Black"/>
              </a:rPr>
              <a:t>14</a:t>
            </a:r>
            <a:r>
              <a:rPr kumimoji="0" sz="1950" b="0" i="0" u="none" strike="noStrike" kern="0" cap="none" spc="-5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0" name="Grupo 9">
            <a:extLst>
              <a:ext uri="{FF2B5EF4-FFF2-40B4-BE49-F238E27FC236}">
                <a16:creationId xmlns:a16="http://schemas.microsoft.com/office/drawing/2014/main" id="{724FAF4C-74FB-6D09-F5A0-E963E48BF925}"/>
              </a:ext>
            </a:extLst>
          </p:cNvPr>
          <p:cNvGrpSpPr/>
          <p:nvPr/>
        </p:nvGrpSpPr>
        <p:grpSpPr>
          <a:xfrm>
            <a:off x="14624050" y="9992649"/>
            <a:ext cx="5105400" cy="919826"/>
            <a:chOff x="14090650" y="9676960"/>
            <a:chExt cx="5105400" cy="919826"/>
          </a:xfrm>
        </p:grpSpPr>
        <p:pic>
          <p:nvPicPr>
            <p:cNvPr id="26" name="object 73">
              <a:extLst>
                <a:ext uri="{FF2B5EF4-FFF2-40B4-BE49-F238E27FC236}">
                  <a16:creationId xmlns:a16="http://schemas.microsoft.com/office/drawing/2014/main" id="{FDA4A6FA-F0E2-A96D-2D5A-C53B4A956A4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grpSp>
          <p:nvGrpSpPr>
            <p:cNvPr id="9" name="Grupo 8">
              <a:extLst>
                <a:ext uri="{FF2B5EF4-FFF2-40B4-BE49-F238E27FC236}">
                  <a16:creationId xmlns:a16="http://schemas.microsoft.com/office/drawing/2014/main" id="{2F8CC5ED-2D44-6BE8-0037-ABC274C951B6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090650" y="9676960"/>
              <a:chExt cx="3091725" cy="919826"/>
            </a:xfrm>
          </p:grpSpPr>
          <p:grpSp>
            <p:nvGrpSpPr>
              <p:cNvPr id="25" name="object 70">
                <a:extLst>
                  <a:ext uri="{FF2B5EF4-FFF2-40B4-BE49-F238E27FC236}">
                    <a16:creationId xmlns:a16="http://schemas.microsoft.com/office/drawing/2014/main" id="{8F090D91-2E4F-55BC-6141-24190C461389}"/>
                  </a:ext>
                </a:extLst>
              </p:cNvPr>
              <p:cNvGrpSpPr/>
              <p:nvPr/>
            </p:nvGrpSpPr>
            <p:grpSpPr>
              <a:xfrm>
                <a:off x="14090650" y="9676960"/>
                <a:ext cx="3091725" cy="919826"/>
                <a:chOff x="14930000" y="10191274"/>
                <a:chExt cx="1929130" cy="579755"/>
              </a:xfrm>
            </p:grpSpPr>
            <p:pic>
              <p:nvPicPr>
                <p:cNvPr id="28" name="object 71">
                  <a:extLst>
                    <a:ext uri="{FF2B5EF4-FFF2-40B4-BE49-F238E27FC236}">
                      <a16:creationId xmlns:a16="http://schemas.microsoft.com/office/drawing/2014/main" id="{C0AC8570-6821-8E37-264A-48BEB179B689}"/>
                    </a:ext>
                  </a:extLst>
                </p:cNvPr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4930000" y="10193112"/>
                  <a:ext cx="857144" cy="434378"/>
                </a:xfrm>
                <a:prstGeom prst="rect">
                  <a:avLst/>
                </a:prstGeom>
              </p:spPr>
            </p:pic>
            <p:pic>
              <p:nvPicPr>
                <p:cNvPr id="29" name="object 72">
                  <a:extLst>
                    <a:ext uri="{FF2B5EF4-FFF2-40B4-BE49-F238E27FC236}">
                      <a16:creationId xmlns:a16="http://schemas.microsoft.com/office/drawing/2014/main" id="{B5CDE867-B29A-AFC8-61BC-1456C1BA55A9}"/>
                    </a:ext>
                  </a:extLst>
                </p:cNvPr>
                <p:cNvPicPr/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5819131" y="10191274"/>
                  <a:ext cx="1039512" cy="579132"/>
                </a:xfrm>
                <a:prstGeom prst="rect">
                  <a:avLst/>
                </a:prstGeom>
              </p:spPr>
            </p:pic>
          </p:grpSp>
          <p:sp>
            <p:nvSpPr>
              <p:cNvPr id="27" name="object 74">
                <a:extLst>
                  <a:ext uri="{FF2B5EF4-FFF2-40B4-BE49-F238E27FC236}">
                    <a16:creationId xmlns:a16="http://schemas.microsoft.com/office/drawing/2014/main" id="{065A9C98-ACB0-4920-508F-FE2844145973}"/>
                  </a:ext>
                </a:extLst>
              </p:cNvPr>
              <p:cNvSpPr txBox="1"/>
              <p:nvPr/>
            </p:nvSpPr>
            <p:spPr>
              <a:xfrm>
                <a:off x="14319250" y="10379075"/>
                <a:ext cx="914400" cy="175895"/>
              </a:xfrm>
              <a:prstGeom prst="rect">
                <a:avLst/>
              </a:prstGeom>
            </p:spPr>
            <p:txBody>
              <a:bodyPr vert="horz" wrap="square" lIns="0" tIns="17145" rIns="0" bIns="0" rtlCol="0">
                <a:spAutoFit/>
              </a:bodyPr>
              <a:lstStyle/>
              <a:p>
                <a:pPr marL="12700" marR="0" lvl="0" indent="0" defTabSz="914400" eaLnBrk="1" fontAlgn="auto" latinLnBrk="0" hangingPunct="1">
                  <a:lnSpc>
                    <a:spcPct val="100000"/>
                  </a:lnSpc>
                  <a:spcBef>
                    <a:spcPts val="13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000" b="1" i="0" u="none" strike="noStrike" kern="0" cap="none" spc="10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2025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5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-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8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2029 </a:t>
                </a:r>
                <a:endParaRPr kumimoji="0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  <p:sp>
        <p:nvSpPr>
          <p:cNvPr id="2" name="object 2"/>
          <p:cNvSpPr/>
          <p:nvPr/>
        </p:nvSpPr>
        <p:spPr>
          <a:xfrm>
            <a:off x="12421870" y="2203076"/>
            <a:ext cx="6774180" cy="6973570"/>
          </a:xfrm>
          <a:custGeom>
            <a:avLst/>
            <a:gdLst/>
            <a:ahLst/>
            <a:cxnLst/>
            <a:rect l="l" t="t" r="r" b="b"/>
            <a:pathLst>
              <a:path w="6774180" h="6973570">
                <a:moveTo>
                  <a:pt x="6249191" y="0"/>
                </a:moveTo>
                <a:lnTo>
                  <a:pt x="524591" y="0"/>
                </a:lnTo>
                <a:lnTo>
                  <a:pt x="476843" y="2143"/>
                </a:lnTo>
                <a:lnTo>
                  <a:pt x="430296" y="8452"/>
                </a:lnTo>
                <a:lnTo>
                  <a:pt x="385135" y="18739"/>
                </a:lnTo>
                <a:lnTo>
                  <a:pt x="341546" y="32820"/>
                </a:lnTo>
                <a:lnTo>
                  <a:pt x="299713" y="50510"/>
                </a:lnTo>
                <a:lnTo>
                  <a:pt x="259822" y="71623"/>
                </a:lnTo>
                <a:lnTo>
                  <a:pt x="222057" y="95974"/>
                </a:lnTo>
                <a:lnTo>
                  <a:pt x="186605" y="123378"/>
                </a:lnTo>
                <a:lnTo>
                  <a:pt x="153651" y="153651"/>
                </a:lnTo>
                <a:lnTo>
                  <a:pt x="123378" y="186605"/>
                </a:lnTo>
                <a:lnTo>
                  <a:pt x="95974" y="222057"/>
                </a:lnTo>
                <a:lnTo>
                  <a:pt x="71623" y="259822"/>
                </a:lnTo>
                <a:lnTo>
                  <a:pt x="50510" y="299713"/>
                </a:lnTo>
                <a:lnTo>
                  <a:pt x="32820" y="341546"/>
                </a:lnTo>
                <a:lnTo>
                  <a:pt x="18739" y="385135"/>
                </a:lnTo>
                <a:lnTo>
                  <a:pt x="8452" y="430296"/>
                </a:lnTo>
                <a:lnTo>
                  <a:pt x="2143" y="476843"/>
                </a:lnTo>
                <a:lnTo>
                  <a:pt x="0" y="524591"/>
                </a:lnTo>
                <a:lnTo>
                  <a:pt x="0" y="6448808"/>
                </a:lnTo>
                <a:lnTo>
                  <a:pt x="2143" y="6496556"/>
                </a:lnTo>
                <a:lnTo>
                  <a:pt x="8452" y="6543103"/>
                </a:lnTo>
                <a:lnTo>
                  <a:pt x="18739" y="6588264"/>
                </a:lnTo>
                <a:lnTo>
                  <a:pt x="32820" y="6631853"/>
                </a:lnTo>
                <a:lnTo>
                  <a:pt x="50510" y="6673686"/>
                </a:lnTo>
                <a:lnTo>
                  <a:pt x="71623" y="6713578"/>
                </a:lnTo>
                <a:lnTo>
                  <a:pt x="95974" y="6751342"/>
                </a:lnTo>
                <a:lnTo>
                  <a:pt x="123378" y="6786794"/>
                </a:lnTo>
                <a:lnTo>
                  <a:pt x="153651" y="6819749"/>
                </a:lnTo>
                <a:lnTo>
                  <a:pt x="186605" y="6850021"/>
                </a:lnTo>
                <a:lnTo>
                  <a:pt x="222057" y="6877425"/>
                </a:lnTo>
                <a:lnTo>
                  <a:pt x="259822" y="6901777"/>
                </a:lnTo>
                <a:lnTo>
                  <a:pt x="299713" y="6922890"/>
                </a:lnTo>
                <a:lnTo>
                  <a:pt x="341546" y="6940579"/>
                </a:lnTo>
                <a:lnTo>
                  <a:pt x="385135" y="6954660"/>
                </a:lnTo>
                <a:lnTo>
                  <a:pt x="430296" y="6964948"/>
                </a:lnTo>
                <a:lnTo>
                  <a:pt x="476843" y="6971256"/>
                </a:lnTo>
                <a:lnTo>
                  <a:pt x="524591" y="6973400"/>
                </a:lnTo>
                <a:lnTo>
                  <a:pt x="6249191" y="6973400"/>
                </a:lnTo>
                <a:lnTo>
                  <a:pt x="6296939" y="6971256"/>
                </a:lnTo>
                <a:lnTo>
                  <a:pt x="6343486" y="6964948"/>
                </a:lnTo>
                <a:lnTo>
                  <a:pt x="6388647" y="6954660"/>
                </a:lnTo>
                <a:lnTo>
                  <a:pt x="6432236" y="6940579"/>
                </a:lnTo>
                <a:lnTo>
                  <a:pt x="6474069" y="6922890"/>
                </a:lnTo>
                <a:lnTo>
                  <a:pt x="6513961" y="6901777"/>
                </a:lnTo>
                <a:lnTo>
                  <a:pt x="6551725" y="6877425"/>
                </a:lnTo>
                <a:lnTo>
                  <a:pt x="6587177" y="6850021"/>
                </a:lnTo>
                <a:lnTo>
                  <a:pt x="6620132" y="6819749"/>
                </a:lnTo>
                <a:lnTo>
                  <a:pt x="6650404" y="6786794"/>
                </a:lnTo>
                <a:lnTo>
                  <a:pt x="6677808" y="6751342"/>
                </a:lnTo>
                <a:lnTo>
                  <a:pt x="6702160" y="6713578"/>
                </a:lnTo>
                <a:lnTo>
                  <a:pt x="6723273" y="6673686"/>
                </a:lnTo>
                <a:lnTo>
                  <a:pt x="6740962" y="6631853"/>
                </a:lnTo>
                <a:lnTo>
                  <a:pt x="6755044" y="6588264"/>
                </a:lnTo>
                <a:lnTo>
                  <a:pt x="6765331" y="6543103"/>
                </a:lnTo>
                <a:lnTo>
                  <a:pt x="6771639" y="6496556"/>
                </a:lnTo>
                <a:lnTo>
                  <a:pt x="6773783" y="6448808"/>
                </a:lnTo>
                <a:lnTo>
                  <a:pt x="6773783" y="524591"/>
                </a:lnTo>
                <a:lnTo>
                  <a:pt x="6771639" y="476843"/>
                </a:lnTo>
                <a:lnTo>
                  <a:pt x="6765331" y="430296"/>
                </a:lnTo>
                <a:lnTo>
                  <a:pt x="6755044" y="385135"/>
                </a:lnTo>
                <a:lnTo>
                  <a:pt x="6740962" y="341546"/>
                </a:lnTo>
                <a:lnTo>
                  <a:pt x="6723273" y="299713"/>
                </a:lnTo>
                <a:lnTo>
                  <a:pt x="6702160" y="259822"/>
                </a:lnTo>
                <a:lnTo>
                  <a:pt x="6677808" y="222057"/>
                </a:lnTo>
                <a:lnTo>
                  <a:pt x="6650404" y="186605"/>
                </a:lnTo>
                <a:lnTo>
                  <a:pt x="6620132" y="153651"/>
                </a:lnTo>
                <a:lnTo>
                  <a:pt x="6587177" y="123378"/>
                </a:lnTo>
                <a:lnTo>
                  <a:pt x="6551725" y="95974"/>
                </a:lnTo>
                <a:lnTo>
                  <a:pt x="6513961" y="71623"/>
                </a:lnTo>
                <a:lnTo>
                  <a:pt x="6474069" y="50510"/>
                </a:lnTo>
                <a:lnTo>
                  <a:pt x="6432236" y="32820"/>
                </a:lnTo>
                <a:lnTo>
                  <a:pt x="6388647" y="18739"/>
                </a:lnTo>
                <a:lnTo>
                  <a:pt x="6343486" y="8452"/>
                </a:lnTo>
                <a:lnTo>
                  <a:pt x="6296939" y="2143"/>
                </a:lnTo>
                <a:lnTo>
                  <a:pt x="6249191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3017703" y="3228586"/>
            <a:ext cx="5582514" cy="4241546"/>
          </a:xfrm>
          <a:prstGeom prst="rect">
            <a:avLst/>
          </a:prstGeom>
        </p:spPr>
        <p:txBody>
          <a:bodyPr vert="horz" wrap="square" lIns="0" tIns="177165" rIns="0" bIns="0" rtlCol="0">
            <a:spAutoFit/>
          </a:bodyPr>
          <a:lstStyle/>
          <a:p>
            <a:pPr marL="12700" marR="5080" algn="ctr"/>
            <a:r>
              <a:rPr lang="es-MX" sz="6600" b="1" spc="-50" dirty="0">
                <a:solidFill>
                  <a:srgbClr val="000000"/>
                </a:solidFill>
                <a:latin typeface="Arial"/>
                <a:cs typeface="Arial"/>
              </a:rPr>
              <a:t>FONDO DE OBRAS</a:t>
            </a:r>
            <a:r>
              <a:rPr lang="es-MX" sz="6600" b="1" spc="-50" dirty="0">
                <a:solidFill>
                  <a:srgbClr val="000000"/>
                </a:solidFill>
              </a:rPr>
              <a:t> DE LA</a:t>
            </a:r>
            <a:r>
              <a:rPr lang="es-MX" sz="6600" b="1" spc="-50" dirty="0">
                <a:solidFill>
                  <a:srgbClr val="000000"/>
                </a:solidFill>
                <a:latin typeface="Arial"/>
                <a:cs typeface="Arial"/>
              </a:rPr>
              <a:t> UNIDAD CUAJIMALPA</a:t>
            </a:r>
            <a:endParaRPr sz="6600" dirty="0">
              <a:latin typeface="Arial"/>
              <a:cs typeface="Arial"/>
            </a:endParaRPr>
          </a:p>
        </p:txBody>
      </p:sp>
      <p:sp>
        <p:nvSpPr>
          <p:cNvPr id="11" name="Diagrama de flujo: documento 10">
            <a:extLst>
              <a:ext uri="{FF2B5EF4-FFF2-40B4-BE49-F238E27FC236}">
                <a16:creationId xmlns:a16="http://schemas.microsoft.com/office/drawing/2014/main" id="{FCA313F6-7812-1C17-FD2B-F64CFE37DAC7}"/>
              </a:ext>
            </a:extLst>
          </p:cNvPr>
          <p:cNvSpPr/>
          <p:nvPr/>
        </p:nvSpPr>
        <p:spPr>
          <a:xfrm>
            <a:off x="1994434" y="5790761"/>
            <a:ext cx="6774180" cy="3886199"/>
          </a:xfrm>
          <a:prstGeom prst="flowChartDocumen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7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$318,900,000.00</a:t>
            </a:r>
          </a:p>
        </p:txBody>
      </p:sp>
    </p:spTree>
    <p:extLst>
      <p:ext uri="{BB962C8B-B14F-4D97-AF65-F5344CB8AC3E}">
        <p14:creationId xmlns:p14="http://schemas.microsoft.com/office/powerpoint/2010/main" val="4117357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0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8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89" y="11308556"/>
                </a:lnTo>
                <a:lnTo>
                  <a:pt x="20104089" y="0"/>
                </a:lnTo>
                <a:close/>
              </a:path>
            </a:pathLst>
          </a:custGeom>
          <a:solidFill>
            <a:srgbClr val="262626">
              <a:alpha val="6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203896" y="1203904"/>
            <a:ext cx="6504940" cy="6493510"/>
          </a:xfrm>
          <a:custGeom>
            <a:avLst/>
            <a:gdLst/>
            <a:ahLst/>
            <a:cxnLst/>
            <a:rect l="l" t="t" r="r" b="b"/>
            <a:pathLst>
              <a:path w="6504940" h="6493509">
                <a:moveTo>
                  <a:pt x="5980697" y="0"/>
                </a:moveTo>
                <a:lnTo>
                  <a:pt x="524193" y="0"/>
                </a:lnTo>
                <a:lnTo>
                  <a:pt x="476481" y="2142"/>
                </a:lnTo>
                <a:lnTo>
                  <a:pt x="429970" y="8445"/>
                </a:lnTo>
                <a:lnTo>
                  <a:pt x="384843" y="18724"/>
                </a:lnTo>
                <a:lnTo>
                  <a:pt x="341287" y="32794"/>
                </a:lnTo>
                <a:lnTo>
                  <a:pt x="299486" y="50469"/>
                </a:lnTo>
                <a:lnTo>
                  <a:pt x="259625" y="71566"/>
                </a:lnTo>
                <a:lnTo>
                  <a:pt x="221889" y="95898"/>
                </a:lnTo>
                <a:lnTo>
                  <a:pt x="186464" y="123281"/>
                </a:lnTo>
                <a:lnTo>
                  <a:pt x="153534" y="153530"/>
                </a:lnTo>
                <a:lnTo>
                  <a:pt x="123285" y="186460"/>
                </a:lnTo>
                <a:lnTo>
                  <a:pt x="95901" y="221885"/>
                </a:lnTo>
                <a:lnTo>
                  <a:pt x="71568" y="259620"/>
                </a:lnTo>
                <a:lnTo>
                  <a:pt x="50471" y="299481"/>
                </a:lnTo>
                <a:lnTo>
                  <a:pt x="32795" y="341283"/>
                </a:lnTo>
                <a:lnTo>
                  <a:pt x="18725" y="384840"/>
                </a:lnTo>
                <a:lnTo>
                  <a:pt x="8445" y="429967"/>
                </a:lnTo>
                <a:lnTo>
                  <a:pt x="2142" y="476480"/>
                </a:lnTo>
                <a:lnTo>
                  <a:pt x="0" y="524193"/>
                </a:lnTo>
                <a:lnTo>
                  <a:pt x="0" y="5968739"/>
                </a:lnTo>
                <a:lnTo>
                  <a:pt x="2142" y="6016452"/>
                </a:lnTo>
                <a:lnTo>
                  <a:pt x="8445" y="6062965"/>
                </a:lnTo>
                <a:lnTo>
                  <a:pt x="18725" y="6108093"/>
                </a:lnTo>
                <a:lnTo>
                  <a:pt x="32795" y="6151651"/>
                </a:lnTo>
                <a:lnTo>
                  <a:pt x="50471" y="6193453"/>
                </a:lnTo>
                <a:lnTo>
                  <a:pt x="71568" y="6233315"/>
                </a:lnTo>
                <a:lnTo>
                  <a:pt x="95901" y="6271051"/>
                </a:lnTo>
                <a:lnTo>
                  <a:pt x="123285" y="6306477"/>
                </a:lnTo>
                <a:lnTo>
                  <a:pt x="153534" y="6339407"/>
                </a:lnTo>
                <a:lnTo>
                  <a:pt x="186464" y="6369657"/>
                </a:lnTo>
                <a:lnTo>
                  <a:pt x="221889" y="6397041"/>
                </a:lnTo>
                <a:lnTo>
                  <a:pt x="259625" y="6421374"/>
                </a:lnTo>
                <a:lnTo>
                  <a:pt x="299486" y="6442471"/>
                </a:lnTo>
                <a:lnTo>
                  <a:pt x="341287" y="6460148"/>
                </a:lnTo>
                <a:lnTo>
                  <a:pt x="384843" y="6474218"/>
                </a:lnTo>
                <a:lnTo>
                  <a:pt x="429970" y="6484498"/>
                </a:lnTo>
                <a:lnTo>
                  <a:pt x="476481" y="6490801"/>
                </a:lnTo>
                <a:lnTo>
                  <a:pt x="524193" y="6492943"/>
                </a:lnTo>
                <a:lnTo>
                  <a:pt x="5980697" y="6492943"/>
                </a:lnTo>
                <a:lnTo>
                  <a:pt x="6028410" y="6490801"/>
                </a:lnTo>
                <a:lnTo>
                  <a:pt x="6074923" y="6484498"/>
                </a:lnTo>
                <a:lnTo>
                  <a:pt x="6120051" y="6474218"/>
                </a:lnTo>
                <a:lnTo>
                  <a:pt x="6163609" y="6460148"/>
                </a:lnTo>
                <a:lnTo>
                  <a:pt x="6205411" y="6442471"/>
                </a:lnTo>
                <a:lnTo>
                  <a:pt x="6245273" y="6421374"/>
                </a:lnTo>
                <a:lnTo>
                  <a:pt x="6283009" y="6397041"/>
                </a:lnTo>
                <a:lnTo>
                  <a:pt x="6318435" y="6369657"/>
                </a:lnTo>
                <a:lnTo>
                  <a:pt x="6351365" y="6339407"/>
                </a:lnTo>
                <a:lnTo>
                  <a:pt x="6381615" y="6306477"/>
                </a:lnTo>
                <a:lnTo>
                  <a:pt x="6408999" y="6271051"/>
                </a:lnTo>
                <a:lnTo>
                  <a:pt x="6433332" y="6233315"/>
                </a:lnTo>
                <a:lnTo>
                  <a:pt x="6454429" y="6193453"/>
                </a:lnTo>
                <a:lnTo>
                  <a:pt x="6472105" y="6151651"/>
                </a:lnTo>
                <a:lnTo>
                  <a:pt x="6486176" y="6108093"/>
                </a:lnTo>
                <a:lnTo>
                  <a:pt x="6496455" y="6062965"/>
                </a:lnTo>
                <a:lnTo>
                  <a:pt x="6502759" y="6016452"/>
                </a:lnTo>
                <a:lnTo>
                  <a:pt x="6504901" y="5968739"/>
                </a:lnTo>
                <a:lnTo>
                  <a:pt x="6504901" y="524193"/>
                </a:lnTo>
                <a:lnTo>
                  <a:pt x="6502759" y="476480"/>
                </a:lnTo>
                <a:lnTo>
                  <a:pt x="6496455" y="429967"/>
                </a:lnTo>
                <a:lnTo>
                  <a:pt x="6486176" y="384840"/>
                </a:lnTo>
                <a:lnTo>
                  <a:pt x="6472105" y="341283"/>
                </a:lnTo>
                <a:lnTo>
                  <a:pt x="6454429" y="299481"/>
                </a:lnTo>
                <a:lnTo>
                  <a:pt x="6433332" y="259620"/>
                </a:lnTo>
                <a:lnTo>
                  <a:pt x="6408999" y="221885"/>
                </a:lnTo>
                <a:lnTo>
                  <a:pt x="6381615" y="186460"/>
                </a:lnTo>
                <a:lnTo>
                  <a:pt x="6351365" y="153530"/>
                </a:lnTo>
                <a:lnTo>
                  <a:pt x="6318435" y="123281"/>
                </a:lnTo>
                <a:lnTo>
                  <a:pt x="6283009" y="95898"/>
                </a:lnTo>
                <a:lnTo>
                  <a:pt x="6245273" y="71566"/>
                </a:lnTo>
                <a:lnTo>
                  <a:pt x="6205411" y="50469"/>
                </a:lnTo>
                <a:lnTo>
                  <a:pt x="6163609" y="32794"/>
                </a:lnTo>
                <a:lnTo>
                  <a:pt x="6120051" y="18724"/>
                </a:lnTo>
                <a:lnTo>
                  <a:pt x="6074923" y="8445"/>
                </a:lnTo>
                <a:lnTo>
                  <a:pt x="6028410" y="2142"/>
                </a:lnTo>
                <a:lnTo>
                  <a:pt x="5980697" y="0"/>
                </a:lnTo>
                <a:close/>
              </a:path>
            </a:pathLst>
          </a:custGeom>
          <a:solidFill>
            <a:srgbClr val="EE81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18600"/>
              </a:lnSpc>
              <a:spcBef>
                <a:spcPts val="95"/>
              </a:spcBef>
            </a:pPr>
            <a:r>
              <a:rPr b="1" dirty="0">
                <a:latin typeface="Arial"/>
                <a:cs typeface="Arial"/>
              </a:rPr>
              <a:t>Dr.</a:t>
            </a:r>
            <a:r>
              <a:rPr b="1" spc="-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Alfonso</a:t>
            </a:r>
            <a:r>
              <a:rPr b="1" spc="-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Mauricio</a:t>
            </a:r>
            <a:r>
              <a:rPr b="1" spc="-10" dirty="0">
                <a:latin typeface="Arial"/>
                <a:cs typeface="Arial"/>
              </a:rPr>
              <a:t> </a:t>
            </a:r>
            <a:r>
              <a:rPr b="1" dirty="0">
                <a:latin typeface="Arial"/>
                <a:cs typeface="Arial"/>
              </a:rPr>
              <a:t>Sales</a:t>
            </a:r>
            <a:r>
              <a:rPr b="1" spc="-10" dirty="0">
                <a:latin typeface="Arial"/>
                <a:cs typeface="Arial"/>
              </a:rPr>
              <a:t> </a:t>
            </a:r>
            <a:r>
              <a:rPr b="1" spc="-20" dirty="0">
                <a:latin typeface="Arial"/>
                <a:cs typeface="Arial"/>
              </a:rPr>
              <a:t>Cruz </a:t>
            </a:r>
            <a:r>
              <a:rPr dirty="0"/>
              <a:t>Rector</a:t>
            </a:r>
            <a:r>
              <a:rPr spc="35" dirty="0"/>
              <a:t> </a:t>
            </a:r>
            <a:r>
              <a:rPr dirty="0"/>
              <a:t>de</a:t>
            </a:r>
            <a:r>
              <a:rPr spc="40" dirty="0"/>
              <a:t> </a:t>
            </a:r>
            <a:r>
              <a:rPr dirty="0"/>
              <a:t>Unidad</a:t>
            </a:r>
            <a:r>
              <a:rPr spc="45" dirty="0"/>
              <a:t> </a:t>
            </a:r>
            <a:r>
              <a:rPr spc="-10" dirty="0"/>
              <a:t>Cuajimalpa </a:t>
            </a:r>
            <a:r>
              <a:rPr spc="-10" dirty="0">
                <a:hlinkClick r:id="rId4"/>
              </a:rPr>
              <a:t>rectoria@cua.uam.mx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778608" y="4925942"/>
            <a:ext cx="5353050" cy="136409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15900"/>
              </a:lnSpc>
              <a:spcBef>
                <a:spcPts val="95"/>
              </a:spcBef>
            </a:pPr>
            <a:r>
              <a:rPr lang="es-MX" sz="2550" dirty="0">
                <a:solidFill>
                  <a:srgbClr val="FFFFFF"/>
                </a:solidFill>
                <a:latin typeface="Arial"/>
                <a:cs typeface="Arial"/>
              </a:rPr>
              <a:t>Universidad</a:t>
            </a:r>
            <a:r>
              <a:rPr lang="es-MX" sz="255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s-MX" sz="2550" dirty="0">
                <a:solidFill>
                  <a:srgbClr val="FFFFFF"/>
                </a:solidFill>
                <a:latin typeface="Arial"/>
                <a:cs typeface="Arial"/>
              </a:rPr>
              <a:t>Autónoma</a:t>
            </a:r>
            <a:r>
              <a:rPr lang="es-MX" sz="2550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s-MX" sz="2550" spc="-10" dirty="0">
                <a:solidFill>
                  <a:srgbClr val="FFFFFF"/>
                </a:solidFill>
                <a:latin typeface="Arial"/>
                <a:cs typeface="Arial"/>
              </a:rPr>
              <a:t>Metropolitana </a:t>
            </a:r>
          </a:p>
          <a:p>
            <a:pPr marL="12065" marR="5080" algn="ctr">
              <a:lnSpc>
                <a:spcPct val="115900"/>
              </a:lnSpc>
              <a:spcBef>
                <a:spcPts val="95"/>
              </a:spcBef>
            </a:pPr>
            <a:r>
              <a:rPr lang="es-MX" sz="2550" i="1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lang="es-MX" sz="2550" i="1" spc="-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s-MX" sz="2550" i="1" dirty="0" err="1">
                <a:solidFill>
                  <a:srgbClr val="FFFFFF"/>
                </a:solidFill>
                <a:latin typeface="Arial"/>
                <a:cs typeface="Arial"/>
              </a:rPr>
              <a:t>calli</a:t>
            </a:r>
            <a:r>
              <a:rPr lang="es-MX" sz="2550" i="1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s-MX" sz="2550" i="1" spc="-10" dirty="0" err="1">
                <a:solidFill>
                  <a:srgbClr val="FFFFFF"/>
                </a:solidFill>
                <a:latin typeface="Arial"/>
                <a:cs typeface="Arial"/>
              </a:rPr>
              <a:t>ixcahuicopa</a:t>
            </a:r>
            <a:endParaRPr lang="es-MX" sz="2550" dirty="0">
              <a:latin typeface="Arial"/>
              <a:cs typeface="Arial"/>
            </a:endParaRPr>
          </a:p>
          <a:p>
            <a:pPr marL="12065" marR="5080" algn="ctr">
              <a:lnSpc>
                <a:spcPct val="115900"/>
              </a:lnSpc>
              <a:spcBef>
                <a:spcPts val="95"/>
              </a:spcBef>
            </a:pPr>
            <a:r>
              <a:rPr sz="2550" dirty="0">
                <a:solidFill>
                  <a:srgbClr val="FFFFFF"/>
                </a:solidFill>
                <a:latin typeface="Arial"/>
                <a:cs typeface="Arial"/>
              </a:rPr>
              <a:t>Casa</a:t>
            </a:r>
            <a:r>
              <a:rPr sz="255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FFFFFF"/>
                </a:solidFill>
                <a:latin typeface="Arial"/>
                <a:cs typeface="Arial"/>
              </a:rPr>
              <a:t>abierta</a:t>
            </a:r>
            <a:r>
              <a:rPr sz="255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FFFFFF"/>
                </a:solidFill>
                <a:latin typeface="Arial"/>
                <a:cs typeface="Arial"/>
              </a:rPr>
              <a:t>al</a:t>
            </a:r>
            <a:r>
              <a:rPr sz="2550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550" spc="-10" dirty="0" err="1">
                <a:solidFill>
                  <a:srgbClr val="FFFFFF"/>
                </a:solidFill>
                <a:latin typeface="Arial"/>
                <a:cs typeface="Arial"/>
              </a:rPr>
              <a:t>tiempo</a:t>
            </a:r>
            <a:endParaRPr sz="2550" dirty="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1313387" y="5886689"/>
            <a:ext cx="7586980" cy="4218305"/>
            <a:chOff x="11313387" y="5886689"/>
            <a:chExt cx="7586980" cy="4218305"/>
          </a:xfrm>
        </p:grpSpPr>
        <p:sp>
          <p:nvSpPr>
            <p:cNvPr id="8" name="object 8"/>
            <p:cNvSpPr/>
            <p:nvPr/>
          </p:nvSpPr>
          <p:spPr>
            <a:xfrm>
              <a:off x="11313387" y="5886689"/>
              <a:ext cx="7586980" cy="4218305"/>
            </a:xfrm>
            <a:custGeom>
              <a:avLst/>
              <a:gdLst/>
              <a:ahLst/>
              <a:cxnLst/>
              <a:rect l="l" t="t" r="r" b="b"/>
              <a:pathLst>
                <a:path w="7586980" h="4218305">
                  <a:moveTo>
                    <a:pt x="7062612" y="0"/>
                  </a:moveTo>
                  <a:lnTo>
                    <a:pt x="524214" y="0"/>
                  </a:lnTo>
                  <a:lnTo>
                    <a:pt x="476499" y="2142"/>
                  </a:lnTo>
                  <a:lnTo>
                    <a:pt x="429985" y="8445"/>
                  </a:lnTo>
                  <a:lnTo>
                    <a:pt x="384855" y="18725"/>
                  </a:lnTo>
                  <a:lnTo>
                    <a:pt x="341297" y="32795"/>
                  </a:lnTo>
                  <a:lnTo>
                    <a:pt x="299494" y="50471"/>
                  </a:lnTo>
                  <a:lnTo>
                    <a:pt x="259631" y="71569"/>
                  </a:lnTo>
                  <a:lnTo>
                    <a:pt x="221894" y="95902"/>
                  </a:lnTo>
                  <a:lnTo>
                    <a:pt x="186467" y="123286"/>
                  </a:lnTo>
                  <a:lnTo>
                    <a:pt x="153537" y="153535"/>
                  </a:lnTo>
                  <a:lnTo>
                    <a:pt x="123287" y="186466"/>
                  </a:lnTo>
                  <a:lnTo>
                    <a:pt x="95903" y="221891"/>
                  </a:lnTo>
                  <a:lnTo>
                    <a:pt x="71569" y="259628"/>
                  </a:lnTo>
                  <a:lnTo>
                    <a:pt x="50472" y="299490"/>
                  </a:lnTo>
                  <a:lnTo>
                    <a:pt x="32795" y="341292"/>
                  </a:lnTo>
                  <a:lnTo>
                    <a:pt x="18725" y="384849"/>
                  </a:lnTo>
                  <a:lnTo>
                    <a:pt x="8445" y="429977"/>
                  </a:lnTo>
                  <a:lnTo>
                    <a:pt x="2142" y="476490"/>
                  </a:lnTo>
                  <a:lnTo>
                    <a:pt x="0" y="524203"/>
                  </a:lnTo>
                  <a:lnTo>
                    <a:pt x="0" y="3693761"/>
                  </a:lnTo>
                  <a:lnTo>
                    <a:pt x="2142" y="3741475"/>
                  </a:lnTo>
                  <a:lnTo>
                    <a:pt x="8445" y="3787988"/>
                  </a:lnTo>
                  <a:lnTo>
                    <a:pt x="18725" y="3833115"/>
                  </a:lnTo>
                  <a:lnTo>
                    <a:pt x="32795" y="3876673"/>
                  </a:lnTo>
                  <a:lnTo>
                    <a:pt x="50472" y="3918475"/>
                  </a:lnTo>
                  <a:lnTo>
                    <a:pt x="71569" y="3958337"/>
                  </a:lnTo>
                  <a:lnTo>
                    <a:pt x="95903" y="3996073"/>
                  </a:lnTo>
                  <a:lnTo>
                    <a:pt x="123287" y="4031499"/>
                  </a:lnTo>
                  <a:lnTo>
                    <a:pt x="153537" y="4064429"/>
                  </a:lnTo>
                  <a:lnTo>
                    <a:pt x="186467" y="4094679"/>
                  </a:lnTo>
                  <a:lnTo>
                    <a:pt x="221894" y="4122063"/>
                  </a:lnTo>
                  <a:lnTo>
                    <a:pt x="259631" y="4146396"/>
                  </a:lnTo>
                  <a:lnTo>
                    <a:pt x="299494" y="4167493"/>
                  </a:lnTo>
                  <a:lnTo>
                    <a:pt x="341297" y="4185170"/>
                  </a:lnTo>
                  <a:lnTo>
                    <a:pt x="384855" y="4199240"/>
                  </a:lnTo>
                  <a:lnTo>
                    <a:pt x="429985" y="4209520"/>
                  </a:lnTo>
                  <a:lnTo>
                    <a:pt x="476499" y="4215823"/>
                  </a:lnTo>
                  <a:lnTo>
                    <a:pt x="524214" y="4217965"/>
                  </a:lnTo>
                  <a:lnTo>
                    <a:pt x="7062612" y="4217965"/>
                  </a:lnTo>
                  <a:lnTo>
                    <a:pt x="7110325" y="4215823"/>
                  </a:lnTo>
                  <a:lnTo>
                    <a:pt x="7156838" y="4209520"/>
                  </a:lnTo>
                  <a:lnTo>
                    <a:pt x="7201966" y="4199240"/>
                  </a:lnTo>
                  <a:lnTo>
                    <a:pt x="7245523" y="4185170"/>
                  </a:lnTo>
                  <a:lnTo>
                    <a:pt x="7287325" y="4167493"/>
                  </a:lnTo>
                  <a:lnTo>
                    <a:pt x="7327187" y="4146396"/>
                  </a:lnTo>
                  <a:lnTo>
                    <a:pt x="7364924" y="4122063"/>
                  </a:lnTo>
                  <a:lnTo>
                    <a:pt x="7400349" y="4094679"/>
                  </a:lnTo>
                  <a:lnTo>
                    <a:pt x="7433280" y="4064429"/>
                  </a:lnTo>
                  <a:lnTo>
                    <a:pt x="7463529" y="4031499"/>
                  </a:lnTo>
                  <a:lnTo>
                    <a:pt x="7490913" y="3996073"/>
                  </a:lnTo>
                  <a:lnTo>
                    <a:pt x="7515246" y="3958337"/>
                  </a:lnTo>
                  <a:lnTo>
                    <a:pt x="7536344" y="3918475"/>
                  </a:lnTo>
                  <a:lnTo>
                    <a:pt x="7554020" y="3876673"/>
                  </a:lnTo>
                  <a:lnTo>
                    <a:pt x="7568091" y="3833115"/>
                  </a:lnTo>
                  <a:lnTo>
                    <a:pt x="7578370" y="3787988"/>
                  </a:lnTo>
                  <a:lnTo>
                    <a:pt x="7584673" y="3741475"/>
                  </a:lnTo>
                  <a:lnTo>
                    <a:pt x="7586816" y="3693761"/>
                  </a:lnTo>
                  <a:lnTo>
                    <a:pt x="7586816" y="524203"/>
                  </a:lnTo>
                  <a:lnTo>
                    <a:pt x="7584673" y="476490"/>
                  </a:lnTo>
                  <a:lnTo>
                    <a:pt x="7578370" y="429977"/>
                  </a:lnTo>
                  <a:lnTo>
                    <a:pt x="7568091" y="384849"/>
                  </a:lnTo>
                  <a:lnTo>
                    <a:pt x="7554020" y="341292"/>
                  </a:lnTo>
                  <a:lnTo>
                    <a:pt x="7536344" y="299490"/>
                  </a:lnTo>
                  <a:lnTo>
                    <a:pt x="7515246" y="259628"/>
                  </a:lnTo>
                  <a:lnTo>
                    <a:pt x="7490913" y="221891"/>
                  </a:lnTo>
                  <a:lnTo>
                    <a:pt x="7463529" y="186466"/>
                  </a:lnTo>
                  <a:lnTo>
                    <a:pt x="7433280" y="153535"/>
                  </a:lnTo>
                  <a:lnTo>
                    <a:pt x="7400349" y="123286"/>
                  </a:lnTo>
                  <a:lnTo>
                    <a:pt x="7364924" y="95902"/>
                  </a:lnTo>
                  <a:lnTo>
                    <a:pt x="7327187" y="71569"/>
                  </a:lnTo>
                  <a:lnTo>
                    <a:pt x="7287325" y="50471"/>
                  </a:lnTo>
                  <a:lnTo>
                    <a:pt x="7245523" y="32795"/>
                  </a:lnTo>
                  <a:lnTo>
                    <a:pt x="7201966" y="18725"/>
                  </a:lnTo>
                  <a:lnTo>
                    <a:pt x="7156838" y="8445"/>
                  </a:lnTo>
                  <a:lnTo>
                    <a:pt x="7110325" y="2142"/>
                  </a:lnTo>
                  <a:lnTo>
                    <a:pt x="7062612" y="0"/>
                  </a:lnTo>
                  <a:close/>
                </a:path>
              </a:pathLst>
            </a:custGeom>
            <a:solidFill>
              <a:srgbClr val="EE81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2052914" y="6864919"/>
              <a:ext cx="6108700" cy="0"/>
            </a:xfrm>
            <a:custGeom>
              <a:avLst/>
              <a:gdLst/>
              <a:ahLst/>
              <a:cxnLst/>
              <a:rect l="l" t="t" r="r" b="b"/>
              <a:pathLst>
                <a:path w="6108700">
                  <a:moveTo>
                    <a:pt x="0" y="0"/>
                  </a:moveTo>
                  <a:lnTo>
                    <a:pt x="6108211" y="0"/>
                  </a:lnTo>
                </a:path>
              </a:pathLst>
            </a:custGeom>
            <a:ln w="9842">
              <a:solidFill>
                <a:srgbClr val="8C6D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052914" y="8482384"/>
              <a:ext cx="6108700" cy="0"/>
            </a:xfrm>
            <a:custGeom>
              <a:avLst/>
              <a:gdLst/>
              <a:ahLst/>
              <a:cxnLst/>
              <a:rect l="l" t="t" r="r" b="b"/>
              <a:pathLst>
                <a:path w="6108700">
                  <a:moveTo>
                    <a:pt x="0" y="0"/>
                  </a:moveTo>
                  <a:lnTo>
                    <a:pt x="6108211" y="0"/>
                  </a:lnTo>
                </a:path>
              </a:pathLst>
            </a:custGeom>
            <a:ln w="9842">
              <a:solidFill>
                <a:srgbClr val="8C6D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2052914" y="9291116"/>
              <a:ext cx="6108700" cy="0"/>
            </a:xfrm>
            <a:custGeom>
              <a:avLst/>
              <a:gdLst/>
              <a:ahLst/>
              <a:cxnLst/>
              <a:rect l="l" t="t" r="r" b="b"/>
              <a:pathLst>
                <a:path w="6108700">
                  <a:moveTo>
                    <a:pt x="0" y="0"/>
                  </a:moveTo>
                  <a:lnTo>
                    <a:pt x="6108211" y="0"/>
                  </a:lnTo>
                </a:path>
              </a:pathLst>
            </a:custGeom>
            <a:ln w="9842">
              <a:solidFill>
                <a:srgbClr val="8C6D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2052914" y="7673651"/>
              <a:ext cx="6108700" cy="0"/>
            </a:xfrm>
            <a:custGeom>
              <a:avLst/>
              <a:gdLst/>
              <a:ahLst/>
              <a:cxnLst/>
              <a:rect l="l" t="t" r="r" b="b"/>
              <a:pathLst>
                <a:path w="6108700">
                  <a:moveTo>
                    <a:pt x="0" y="0"/>
                  </a:moveTo>
                  <a:lnTo>
                    <a:pt x="6108211" y="0"/>
                  </a:lnTo>
                </a:path>
              </a:pathLst>
            </a:custGeom>
            <a:ln w="9842">
              <a:solidFill>
                <a:srgbClr val="8C6D3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2052463" y="6167713"/>
              <a:ext cx="482600" cy="482600"/>
            </a:xfrm>
            <a:custGeom>
              <a:avLst/>
              <a:gdLst/>
              <a:ahLst/>
              <a:cxnLst/>
              <a:rect l="l" t="t" r="r" b="b"/>
              <a:pathLst>
                <a:path w="482600" h="482600">
                  <a:moveTo>
                    <a:pt x="482425" y="241207"/>
                  </a:moveTo>
                  <a:lnTo>
                    <a:pt x="477524" y="289820"/>
                  </a:lnTo>
                  <a:lnTo>
                    <a:pt x="463469" y="335098"/>
                  </a:lnTo>
                  <a:lnTo>
                    <a:pt x="441229" y="376071"/>
                  </a:lnTo>
                  <a:lnTo>
                    <a:pt x="411775" y="411768"/>
                  </a:lnTo>
                  <a:lnTo>
                    <a:pt x="376077" y="441221"/>
                  </a:lnTo>
                  <a:lnTo>
                    <a:pt x="335104" y="463460"/>
                  </a:lnTo>
                  <a:lnTo>
                    <a:pt x="289828" y="477514"/>
                  </a:lnTo>
                  <a:lnTo>
                    <a:pt x="241217" y="482414"/>
                  </a:lnTo>
                  <a:lnTo>
                    <a:pt x="192603" y="477514"/>
                  </a:lnTo>
                  <a:lnTo>
                    <a:pt x="147324" y="463460"/>
                  </a:lnTo>
                  <a:lnTo>
                    <a:pt x="106350" y="441221"/>
                  </a:lnTo>
                  <a:lnTo>
                    <a:pt x="70650" y="411768"/>
                  </a:lnTo>
                  <a:lnTo>
                    <a:pt x="41196" y="376071"/>
                  </a:lnTo>
                  <a:lnTo>
                    <a:pt x="18956" y="335098"/>
                  </a:lnTo>
                  <a:lnTo>
                    <a:pt x="4900" y="289820"/>
                  </a:lnTo>
                  <a:lnTo>
                    <a:pt x="0" y="241207"/>
                  </a:lnTo>
                  <a:lnTo>
                    <a:pt x="4900" y="192593"/>
                  </a:lnTo>
                  <a:lnTo>
                    <a:pt x="18956" y="147316"/>
                  </a:lnTo>
                  <a:lnTo>
                    <a:pt x="41196" y="106343"/>
                  </a:lnTo>
                  <a:lnTo>
                    <a:pt x="70650" y="70645"/>
                  </a:lnTo>
                  <a:lnTo>
                    <a:pt x="106350" y="41192"/>
                  </a:lnTo>
                  <a:lnTo>
                    <a:pt x="147324" y="18954"/>
                  </a:lnTo>
                  <a:lnTo>
                    <a:pt x="192603" y="4900"/>
                  </a:lnTo>
                  <a:lnTo>
                    <a:pt x="241217" y="0"/>
                  </a:lnTo>
                  <a:lnTo>
                    <a:pt x="289828" y="4900"/>
                  </a:lnTo>
                  <a:lnTo>
                    <a:pt x="335104" y="18954"/>
                  </a:lnTo>
                  <a:lnTo>
                    <a:pt x="376077" y="41192"/>
                  </a:lnTo>
                  <a:lnTo>
                    <a:pt x="411775" y="70645"/>
                  </a:lnTo>
                  <a:lnTo>
                    <a:pt x="441229" y="106343"/>
                  </a:lnTo>
                  <a:lnTo>
                    <a:pt x="463469" y="147316"/>
                  </a:lnTo>
                  <a:lnTo>
                    <a:pt x="477524" y="192593"/>
                  </a:lnTo>
                  <a:lnTo>
                    <a:pt x="482425" y="241207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2104521" y="6167710"/>
              <a:ext cx="378460" cy="183515"/>
            </a:xfrm>
            <a:custGeom>
              <a:avLst/>
              <a:gdLst/>
              <a:ahLst/>
              <a:cxnLst/>
              <a:rect l="l" t="t" r="r" b="b"/>
              <a:pathLst>
                <a:path w="378459" h="183514">
                  <a:moveTo>
                    <a:pt x="189156" y="0"/>
                  </a:moveTo>
                  <a:lnTo>
                    <a:pt x="133457" y="6470"/>
                  </a:lnTo>
                  <a:lnTo>
                    <a:pt x="82386" y="24889"/>
                  </a:lnTo>
                  <a:lnTo>
                    <a:pt x="37411" y="53768"/>
                  </a:lnTo>
                  <a:lnTo>
                    <a:pt x="0" y="91620"/>
                  </a:lnTo>
                  <a:lnTo>
                    <a:pt x="37411" y="129473"/>
                  </a:lnTo>
                  <a:lnTo>
                    <a:pt x="82386" y="158356"/>
                  </a:lnTo>
                  <a:lnTo>
                    <a:pt x="133457" y="176778"/>
                  </a:lnTo>
                  <a:lnTo>
                    <a:pt x="189156" y="183250"/>
                  </a:lnTo>
                  <a:lnTo>
                    <a:pt x="244849" y="176778"/>
                  </a:lnTo>
                  <a:lnTo>
                    <a:pt x="295917" y="158356"/>
                  </a:lnTo>
                  <a:lnTo>
                    <a:pt x="340891" y="129473"/>
                  </a:lnTo>
                  <a:lnTo>
                    <a:pt x="378302" y="91620"/>
                  </a:lnTo>
                  <a:lnTo>
                    <a:pt x="340891" y="53768"/>
                  </a:lnTo>
                  <a:lnTo>
                    <a:pt x="295917" y="24889"/>
                  </a:lnTo>
                  <a:lnTo>
                    <a:pt x="244849" y="6470"/>
                  </a:lnTo>
                  <a:lnTo>
                    <a:pt x="189156" y="0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2104521" y="6466879"/>
              <a:ext cx="378460" cy="183515"/>
            </a:xfrm>
            <a:custGeom>
              <a:avLst/>
              <a:gdLst/>
              <a:ahLst/>
              <a:cxnLst/>
              <a:rect l="l" t="t" r="r" b="b"/>
              <a:pathLst>
                <a:path w="378459" h="183515">
                  <a:moveTo>
                    <a:pt x="189156" y="183250"/>
                  </a:moveTo>
                  <a:lnTo>
                    <a:pt x="133457" y="176779"/>
                  </a:lnTo>
                  <a:lnTo>
                    <a:pt x="82386" y="158357"/>
                  </a:lnTo>
                  <a:lnTo>
                    <a:pt x="37411" y="129477"/>
                  </a:lnTo>
                  <a:lnTo>
                    <a:pt x="0" y="91630"/>
                  </a:lnTo>
                  <a:lnTo>
                    <a:pt x="37411" y="53773"/>
                  </a:lnTo>
                  <a:lnTo>
                    <a:pt x="82386" y="24890"/>
                  </a:lnTo>
                  <a:lnTo>
                    <a:pt x="133457" y="6470"/>
                  </a:lnTo>
                  <a:lnTo>
                    <a:pt x="189156" y="0"/>
                  </a:lnTo>
                  <a:lnTo>
                    <a:pt x="244849" y="6470"/>
                  </a:lnTo>
                  <a:lnTo>
                    <a:pt x="295917" y="24890"/>
                  </a:lnTo>
                  <a:lnTo>
                    <a:pt x="340891" y="53773"/>
                  </a:lnTo>
                  <a:lnTo>
                    <a:pt x="378302" y="91630"/>
                  </a:lnTo>
                  <a:lnTo>
                    <a:pt x="340891" y="129477"/>
                  </a:lnTo>
                  <a:lnTo>
                    <a:pt x="295917" y="158357"/>
                  </a:lnTo>
                  <a:lnTo>
                    <a:pt x="244849" y="176779"/>
                  </a:lnTo>
                  <a:lnTo>
                    <a:pt x="189156" y="183250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173070" y="6167713"/>
              <a:ext cx="241300" cy="482600"/>
            </a:xfrm>
            <a:custGeom>
              <a:avLst/>
              <a:gdLst/>
              <a:ahLst/>
              <a:cxnLst/>
              <a:rect l="l" t="t" r="r" b="b"/>
              <a:pathLst>
                <a:path w="241300" h="482600">
                  <a:moveTo>
                    <a:pt x="241207" y="241207"/>
                  </a:moveTo>
                  <a:lnTo>
                    <a:pt x="236899" y="305331"/>
                  </a:lnTo>
                  <a:lnTo>
                    <a:pt x="224743" y="362951"/>
                  </a:lnTo>
                  <a:lnTo>
                    <a:pt x="205886" y="411768"/>
                  </a:lnTo>
                  <a:lnTo>
                    <a:pt x="181478" y="449484"/>
                  </a:lnTo>
                  <a:lnTo>
                    <a:pt x="120603" y="482414"/>
                  </a:lnTo>
                  <a:lnTo>
                    <a:pt x="88543" y="473798"/>
                  </a:lnTo>
                  <a:lnTo>
                    <a:pt x="35324" y="411768"/>
                  </a:lnTo>
                  <a:lnTo>
                    <a:pt x="16466" y="362951"/>
                  </a:lnTo>
                  <a:lnTo>
                    <a:pt x="4308" y="305331"/>
                  </a:lnTo>
                  <a:lnTo>
                    <a:pt x="0" y="241207"/>
                  </a:lnTo>
                  <a:lnTo>
                    <a:pt x="4308" y="177082"/>
                  </a:lnTo>
                  <a:lnTo>
                    <a:pt x="16466" y="119462"/>
                  </a:lnTo>
                  <a:lnTo>
                    <a:pt x="35324" y="70645"/>
                  </a:lnTo>
                  <a:lnTo>
                    <a:pt x="59733" y="32930"/>
                  </a:lnTo>
                  <a:lnTo>
                    <a:pt x="120603" y="0"/>
                  </a:lnTo>
                  <a:lnTo>
                    <a:pt x="152667" y="8615"/>
                  </a:lnTo>
                  <a:lnTo>
                    <a:pt x="205886" y="70645"/>
                  </a:lnTo>
                  <a:lnTo>
                    <a:pt x="224743" y="119462"/>
                  </a:lnTo>
                  <a:lnTo>
                    <a:pt x="236899" y="177082"/>
                  </a:lnTo>
                  <a:lnTo>
                    <a:pt x="241207" y="241207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12293678" y="6167710"/>
              <a:ext cx="0" cy="482600"/>
            </a:xfrm>
            <a:custGeom>
              <a:avLst/>
              <a:gdLst/>
              <a:ahLst/>
              <a:cxnLst/>
              <a:rect l="l" t="t" r="r" b="b"/>
              <a:pathLst>
                <a:path h="482600">
                  <a:moveTo>
                    <a:pt x="0" y="0"/>
                  </a:moveTo>
                  <a:lnTo>
                    <a:pt x="0" y="482425"/>
                  </a:lnTo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4144987" y="3038143"/>
            <a:ext cx="451421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Unidad</a:t>
            </a:r>
            <a:r>
              <a:rPr sz="2450" b="1" spc="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Cuajimalpa</a:t>
            </a:r>
            <a:r>
              <a:rPr sz="2450" b="1" spc="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2021-</a:t>
            </a:r>
            <a:r>
              <a:rPr sz="2450" b="1" spc="-20" dirty="0">
                <a:solidFill>
                  <a:srgbClr val="FFFFFF"/>
                </a:solidFill>
                <a:latin typeface="Arial"/>
                <a:cs typeface="Arial"/>
              </a:rPr>
              <a:t>2025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Informe</a:t>
            </a:r>
            <a:r>
              <a:rPr sz="245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General</a:t>
            </a:r>
            <a:r>
              <a:rPr sz="2450" b="1" spc="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2450" b="1" spc="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2450" b="1" spc="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Arial"/>
                <a:cs typeface="Arial"/>
              </a:rPr>
              <a:t>Gestión</a:t>
            </a:r>
            <a:endParaRPr sz="24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738956" y="6186319"/>
            <a:ext cx="3916045" cy="3678554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2450" b="1" spc="-10" dirty="0">
                <a:solidFill>
                  <a:srgbClr val="333333"/>
                </a:solidFill>
                <a:latin typeface="Arial"/>
                <a:cs typeface="Arial"/>
              </a:rPr>
              <a:t>https://</a:t>
            </a:r>
            <a:r>
              <a:rPr sz="2450" b="1" spc="-10" dirty="0">
                <a:solidFill>
                  <a:srgbClr val="333333"/>
                </a:solidFill>
                <a:latin typeface="Arial"/>
                <a:cs typeface="Arial"/>
                <a:hlinkClick r:id="rId5"/>
              </a:rPr>
              <a:t>www.cua.uam.mx/</a:t>
            </a:r>
            <a:endParaRPr sz="2450">
              <a:latin typeface="Arial"/>
              <a:cs typeface="Arial"/>
            </a:endParaRPr>
          </a:p>
          <a:p>
            <a:pPr marL="12700" marR="250825">
              <a:lnSpc>
                <a:spcPts val="6430"/>
              </a:lnSpc>
              <a:spcBef>
                <a:spcPts val="795"/>
              </a:spcBef>
            </a:pPr>
            <a:r>
              <a:rPr sz="2450" b="1" spc="-10" dirty="0">
                <a:solidFill>
                  <a:srgbClr val="333333"/>
                </a:solidFill>
                <a:latin typeface="Arial"/>
                <a:cs typeface="Arial"/>
              </a:rPr>
              <a:t>UAMUnidadCuajimalpa1 </a:t>
            </a:r>
            <a:r>
              <a:rPr sz="2450" b="1" dirty="0">
                <a:solidFill>
                  <a:srgbClr val="333333"/>
                </a:solidFill>
                <a:latin typeface="Arial"/>
                <a:cs typeface="Arial"/>
              </a:rPr>
              <a:t>UAM</a:t>
            </a:r>
            <a:r>
              <a:rPr sz="2450" b="1" spc="9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50" b="1" spc="-10" dirty="0">
                <a:solidFill>
                  <a:srgbClr val="333333"/>
                </a:solidFill>
                <a:latin typeface="Arial"/>
                <a:cs typeface="Arial"/>
              </a:rPr>
              <a:t>Cuajimalpa uamcuajimalpa</a:t>
            </a:r>
            <a:endParaRPr sz="24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770"/>
              </a:spcBef>
            </a:pPr>
            <a:r>
              <a:rPr sz="2450" b="1" dirty="0">
                <a:solidFill>
                  <a:srgbClr val="333333"/>
                </a:solidFill>
                <a:latin typeface="Arial"/>
                <a:cs typeface="Arial"/>
              </a:rPr>
              <a:t>UAM</a:t>
            </a:r>
            <a:r>
              <a:rPr sz="2450" b="1" spc="130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50" b="1" dirty="0">
                <a:solidFill>
                  <a:srgbClr val="333333"/>
                </a:solidFill>
                <a:latin typeface="Arial"/>
                <a:cs typeface="Arial"/>
              </a:rPr>
              <a:t>Cuajimalpa</a:t>
            </a:r>
            <a:r>
              <a:rPr sz="2450" b="1" spc="125" dirty="0">
                <a:solidFill>
                  <a:srgbClr val="333333"/>
                </a:solidFill>
                <a:latin typeface="Arial"/>
                <a:cs typeface="Arial"/>
              </a:rPr>
              <a:t> </a:t>
            </a:r>
            <a:r>
              <a:rPr sz="2450" b="1" spc="-10" dirty="0">
                <a:solidFill>
                  <a:srgbClr val="333333"/>
                </a:solidFill>
                <a:latin typeface="Arial"/>
                <a:cs typeface="Arial"/>
              </a:rPr>
              <a:t>Oficial</a:t>
            </a:r>
            <a:endParaRPr sz="245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91196" y="10479482"/>
            <a:ext cx="42100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MX" sz="1950" spc="-35" dirty="0">
                <a:solidFill>
                  <a:srgbClr val="FF8200"/>
                </a:solidFill>
                <a:latin typeface="Arial Black"/>
                <a:cs typeface="Arial Black"/>
              </a:rPr>
              <a:t>15</a:t>
            </a:r>
            <a:r>
              <a:rPr sz="1950" spc="-35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endParaRPr sz="1950" dirty="0">
              <a:latin typeface="Arial Black"/>
              <a:cs typeface="Arial Black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2052464" y="2601889"/>
            <a:ext cx="1785620" cy="1785620"/>
            <a:chOff x="12052464" y="2601889"/>
            <a:chExt cx="1785620" cy="1785620"/>
          </a:xfrm>
        </p:grpSpPr>
        <p:sp>
          <p:nvSpPr>
            <p:cNvPr id="22" name="object 22"/>
            <p:cNvSpPr/>
            <p:nvPr/>
          </p:nvSpPr>
          <p:spPr>
            <a:xfrm>
              <a:off x="12052464" y="2601889"/>
              <a:ext cx="1785620" cy="1785620"/>
            </a:xfrm>
            <a:custGeom>
              <a:avLst/>
              <a:gdLst/>
              <a:ahLst/>
              <a:cxnLst/>
              <a:rect l="l" t="t" r="r" b="b"/>
              <a:pathLst>
                <a:path w="1785619" h="1785620">
                  <a:moveTo>
                    <a:pt x="1623542" y="0"/>
                  </a:moveTo>
                  <a:lnTo>
                    <a:pt x="161712" y="0"/>
                  </a:lnTo>
                  <a:lnTo>
                    <a:pt x="118724" y="5776"/>
                  </a:lnTo>
                  <a:lnTo>
                    <a:pt x="80095" y="22079"/>
                  </a:lnTo>
                  <a:lnTo>
                    <a:pt x="47366" y="47366"/>
                  </a:lnTo>
                  <a:lnTo>
                    <a:pt x="22079" y="80095"/>
                  </a:lnTo>
                  <a:lnTo>
                    <a:pt x="5776" y="118724"/>
                  </a:lnTo>
                  <a:lnTo>
                    <a:pt x="0" y="161712"/>
                  </a:lnTo>
                  <a:lnTo>
                    <a:pt x="0" y="1623542"/>
                  </a:lnTo>
                  <a:lnTo>
                    <a:pt x="5776" y="1666529"/>
                  </a:lnTo>
                  <a:lnTo>
                    <a:pt x="22079" y="1705159"/>
                  </a:lnTo>
                  <a:lnTo>
                    <a:pt x="47366" y="1737888"/>
                  </a:lnTo>
                  <a:lnTo>
                    <a:pt x="80095" y="1763174"/>
                  </a:lnTo>
                  <a:lnTo>
                    <a:pt x="118724" y="1779477"/>
                  </a:lnTo>
                  <a:lnTo>
                    <a:pt x="161712" y="1785254"/>
                  </a:lnTo>
                  <a:lnTo>
                    <a:pt x="1623542" y="1785254"/>
                  </a:lnTo>
                  <a:lnTo>
                    <a:pt x="1666533" y="1779477"/>
                  </a:lnTo>
                  <a:lnTo>
                    <a:pt x="1705163" y="1763174"/>
                  </a:lnTo>
                  <a:lnTo>
                    <a:pt x="1737892" y="1737888"/>
                  </a:lnTo>
                  <a:lnTo>
                    <a:pt x="1763177" y="1705159"/>
                  </a:lnTo>
                  <a:lnTo>
                    <a:pt x="1779478" y="1666529"/>
                  </a:lnTo>
                  <a:lnTo>
                    <a:pt x="1785254" y="1623542"/>
                  </a:lnTo>
                  <a:lnTo>
                    <a:pt x="1785254" y="161712"/>
                  </a:lnTo>
                  <a:lnTo>
                    <a:pt x="1779478" y="118724"/>
                  </a:lnTo>
                  <a:lnTo>
                    <a:pt x="1763177" y="80095"/>
                  </a:lnTo>
                  <a:lnTo>
                    <a:pt x="1737892" y="47366"/>
                  </a:lnTo>
                  <a:lnTo>
                    <a:pt x="1705163" y="22079"/>
                  </a:lnTo>
                  <a:lnTo>
                    <a:pt x="1666533" y="5776"/>
                  </a:lnTo>
                  <a:lnTo>
                    <a:pt x="162354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216887" y="2766313"/>
              <a:ext cx="1456402" cy="1456411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2033670" y="6961740"/>
            <a:ext cx="520065" cy="2994025"/>
            <a:chOff x="12033670" y="6961740"/>
            <a:chExt cx="520065" cy="2994025"/>
          </a:xfrm>
        </p:grpSpPr>
        <p:sp>
          <p:nvSpPr>
            <p:cNvPr id="26" name="object 26"/>
            <p:cNvSpPr/>
            <p:nvPr/>
          </p:nvSpPr>
          <p:spPr>
            <a:xfrm>
              <a:off x="12044141" y="9445952"/>
              <a:ext cx="499109" cy="499109"/>
            </a:xfrm>
            <a:custGeom>
              <a:avLst/>
              <a:gdLst/>
              <a:ahLst/>
              <a:cxnLst/>
              <a:rect l="l" t="t" r="r" b="b"/>
              <a:pathLst>
                <a:path w="499109" h="499109">
                  <a:moveTo>
                    <a:pt x="499073" y="249531"/>
                  </a:moveTo>
                  <a:lnTo>
                    <a:pt x="495053" y="294386"/>
                  </a:lnTo>
                  <a:lnTo>
                    <a:pt x="483461" y="336603"/>
                  </a:lnTo>
                  <a:lnTo>
                    <a:pt x="465004" y="375477"/>
                  </a:lnTo>
                  <a:lnTo>
                    <a:pt x="440385" y="410303"/>
                  </a:lnTo>
                  <a:lnTo>
                    <a:pt x="410310" y="440378"/>
                  </a:lnTo>
                  <a:lnTo>
                    <a:pt x="375483" y="464996"/>
                  </a:lnTo>
                  <a:lnTo>
                    <a:pt x="336609" y="483452"/>
                  </a:lnTo>
                  <a:lnTo>
                    <a:pt x="294394" y="495043"/>
                  </a:lnTo>
                  <a:lnTo>
                    <a:pt x="249542" y="499063"/>
                  </a:lnTo>
                  <a:lnTo>
                    <a:pt x="204686" y="495043"/>
                  </a:lnTo>
                  <a:lnTo>
                    <a:pt x="162469" y="483452"/>
                  </a:lnTo>
                  <a:lnTo>
                    <a:pt x="123593" y="464996"/>
                  </a:lnTo>
                  <a:lnTo>
                    <a:pt x="88765" y="440378"/>
                  </a:lnTo>
                  <a:lnTo>
                    <a:pt x="58689" y="410303"/>
                  </a:lnTo>
                  <a:lnTo>
                    <a:pt x="34069" y="375477"/>
                  </a:lnTo>
                  <a:lnTo>
                    <a:pt x="15612" y="336603"/>
                  </a:lnTo>
                  <a:lnTo>
                    <a:pt x="4020" y="294386"/>
                  </a:lnTo>
                  <a:lnTo>
                    <a:pt x="0" y="249531"/>
                  </a:lnTo>
                  <a:lnTo>
                    <a:pt x="4020" y="204676"/>
                  </a:lnTo>
                  <a:lnTo>
                    <a:pt x="15612" y="162459"/>
                  </a:lnTo>
                  <a:lnTo>
                    <a:pt x="34069" y="123585"/>
                  </a:lnTo>
                  <a:lnTo>
                    <a:pt x="58689" y="88759"/>
                  </a:lnTo>
                  <a:lnTo>
                    <a:pt x="88765" y="58684"/>
                  </a:lnTo>
                  <a:lnTo>
                    <a:pt x="123593" y="34067"/>
                  </a:lnTo>
                  <a:lnTo>
                    <a:pt x="162469" y="15610"/>
                  </a:lnTo>
                  <a:lnTo>
                    <a:pt x="204686" y="4020"/>
                  </a:lnTo>
                  <a:lnTo>
                    <a:pt x="249542" y="0"/>
                  </a:lnTo>
                  <a:lnTo>
                    <a:pt x="294394" y="4020"/>
                  </a:lnTo>
                  <a:lnTo>
                    <a:pt x="336609" y="15610"/>
                  </a:lnTo>
                  <a:lnTo>
                    <a:pt x="375483" y="34067"/>
                  </a:lnTo>
                  <a:lnTo>
                    <a:pt x="410310" y="58684"/>
                  </a:lnTo>
                  <a:lnTo>
                    <a:pt x="440385" y="88759"/>
                  </a:lnTo>
                  <a:lnTo>
                    <a:pt x="465004" y="123585"/>
                  </a:lnTo>
                  <a:lnTo>
                    <a:pt x="483461" y="162459"/>
                  </a:lnTo>
                  <a:lnTo>
                    <a:pt x="495053" y="204676"/>
                  </a:lnTo>
                  <a:lnTo>
                    <a:pt x="499073" y="249531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172482" y="9610649"/>
              <a:ext cx="242390" cy="169670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2044141" y="8637218"/>
              <a:ext cx="499109" cy="499109"/>
            </a:xfrm>
            <a:custGeom>
              <a:avLst/>
              <a:gdLst/>
              <a:ahLst/>
              <a:cxnLst/>
              <a:rect l="l" t="t" r="r" b="b"/>
              <a:pathLst>
                <a:path w="499109" h="499109">
                  <a:moveTo>
                    <a:pt x="499073" y="249531"/>
                  </a:moveTo>
                  <a:lnTo>
                    <a:pt x="495053" y="294386"/>
                  </a:lnTo>
                  <a:lnTo>
                    <a:pt x="483461" y="336603"/>
                  </a:lnTo>
                  <a:lnTo>
                    <a:pt x="465004" y="375477"/>
                  </a:lnTo>
                  <a:lnTo>
                    <a:pt x="440385" y="410303"/>
                  </a:lnTo>
                  <a:lnTo>
                    <a:pt x="410310" y="440378"/>
                  </a:lnTo>
                  <a:lnTo>
                    <a:pt x="375483" y="464996"/>
                  </a:lnTo>
                  <a:lnTo>
                    <a:pt x="336609" y="483452"/>
                  </a:lnTo>
                  <a:lnTo>
                    <a:pt x="294394" y="495043"/>
                  </a:lnTo>
                  <a:lnTo>
                    <a:pt x="249542" y="499063"/>
                  </a:lnTo>
                  <a:lnTo>
                    <a:pt x="204686" y="495043"/>
                  </a:lnTo>
                  <a:lnTo>
                    <a:pt x="162469" y="483452"/>
                  </a:lnTo>
                  <a:lnTo>
                    <a:pt x="123593" y="464996"/>
                  </a:lnTo>
                  <a:lnTo>
                    <a:pt x="88765" y="440378"/>
                  </a:lnTo>
                  <a:lnTo>
                    <a:pt x="58689" y="410303"/>
                  </a:lnTo>
                  <a:lnTo>
                    <a:pt x="34069" y="375477"/>
                  </a:lnTo>
                  <a:lnTo>
                    <a:pt x="15612" y="336603"/>
                  </a:lnTo>
                  <a:lnTo>
                    <a:pt x="4020" y="294386"/>
                  </a:lnTo>
                  <a:lnTo>
                    <a:pt x="0" y="249531"/>
                  </a:lnTo>
                  <a:lnTo>
                    <a:pt x="4020" y="204676"/>
                  </a:lnTo>
                  <a:lnTo>
                    <a:pt x="15612" y="162459"/>
                  </a:lnTo>
                  <a:lnTo>
                    <a:pt x="34069" y="123585"/>
                  </a:lnTo>
                  <a:lnTo>
                    <a:pt x="58689" y="88759"/>
                  </a:lnTo>
                  <a:lnTo>
                    <a:pt x="88765" y="58684"/>
                  </a:lnTo>
                  <a:lnTo>
                    <a:pt x="123593" y="34067"/>
                  </a:lnTo>
                  <a:lnTo>
                    <a:pt x="162469" y="15610"/>
                  </a:lnTo>
                  <a:lnTo>
                    <a:pt x="204686" y="4020"/>
                  </a:lnTo>
                  <a:lnTo>
                    <a:pt x="249542" y="0"/>
                  </a:lnTo>
                  <a:lnTo>
                    <a:pt x="294394" y="4020"/>
                  </a:lnTo>
                  <a:lnTo>
                    <a:pt x="336609" y="15610"/>
                  </a:lnTo>
                  <a:lnTo>
                    <a:pt x="375483" y="34067"/>
                  </a:lnTo>
                  <a:lnTo>
                    <a:pt x="410310" y="58684"/>
                  </a:lnTo>
                  <a:lnTo>
                    <a:pt x="440385" y="88759"/>
                  </a:lnTo>
                  <a:lnTo>
                    <a:pt x="465004" y="123585"/>
                  </a:lnTo>
                  <a:lnTo>
                    <a:pt x="483461" y="162459"/>
                  </a:lnTo>
                  <a:lnTo>
                    <a:pt x="495053" y="204676"/>
                  </a:lnTo>
                  <a:lnTo>
                    <a:pt x="499073" y="249531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30777" y="8803265"/>
              <a:ext cx="146883" cy="147449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2163822" y="8756887"/>
              <a:ext cx="259715" cy="259715"/>
            </a:xfrm>
            <a:custGeom>
              <a:avLst/>
              <a:gdLst/>
              <a:ahLst/>
              <a:cxnLst/>
              <a:rect l="l" t="t" r="r" b="b"/>
              <a:pathLst>
                <a:path w="259715" h="259715">
                  <a:moveTo>
                    <a:pt x="181701" y="0"/>
                  </a:moveTo>
                  <a:lnTo>
                    <a:pt x="78008" y="0"/>
                  </a:lnTo>
                  <a:lnTo>
                    <a:pt x="47672" y="6140"/>
                  </a:lnTo>
                  <a:lnTo>
                    <a:pt x="22873" y="22874"/>
                  </a:lnTo>
                  <a:lnTo>
                    <a:pt x="6139" y="47677"/>
                  </a:lnTo>
                  <a:lnTo>
                    <a:pt x="0" y="78018"/>
                  </a:lnTo>
                  <a:lnTo>
                    <a:pt x="0" y="181711"/>
                  </a:lnTo>
                  <a:lnTo>
                    <a:pt x="6139" y="212047"/>
                  </a:lnTo>
                  <a:lnTo>
                    <a:pt x="22873" y="236846"/>
                  </a:lnTo>
                  <a:lnTo>
                    <a:pt x="47672" y="253579"/>
                  </a:lnTo>
                  <a:lnTo>
                    <a:pt x="78008" y="259719"/>
                  </a:lnTo>
                  <a:lnTo>
                    <a:pt x="181701" y="259719"/>
                  </a:lnTo>
                  <a:lnTo>
                    <a:pt x="212038" y="253579"/>
                  </a:lnTo>
                  <a:lnTo>
                    <a:pt x="236840" y="236846"/>
                  </a:lnTo>
                  <a:lnTo>
                    <a:pt x="237890" y="235291"/>
                  </a:lnTo>
                  <a:lnTo>
                    <a:pt x="78008" y="235291"/>
                  </a:lnTo>
                  <a:lnTo>
                    <a:pt x="57170" y="231073"/>
                  </a:lnTo>
                  <a:lnTo>
                    <a:pt x="40137" y="219578"/>
                  </a:lnTo>
                  <a:lnTo>
                    <a:pt x="28645" y="202545"/>
                  </a:lnTo>
                  <a:lnTo>
                    <a:pt x="24428" y="181711"/>
                  </a:lnTo>
                  <a:lnTo>
                    <a:pt x="24428" y="78018"/>
                  </a:lnTo>
                  <a:lnTo>
                    <a:pt x="28645" y="57180"/>
                  </a:lnTo>
                  <a:lnTo>
                    <a:pt x="40137" y="40147"/>
                  </a:lnTo>
                  <a:lnTo>
                    <a:pt x="57170" y="28655"/>
                  </a:lnTo>
                  <a:lnTo>
                    <a:pt x="78008" y="24439"/>
                  </a:lnTo>
                  <a:lnTo>
                    <a:pt x="237896" y="24439"/>
                  </a:lnTo>
                  <a:lnTo>
                    <a:pt x="236840" y="22874"/>
                  </a:lnTo>
                  <a:lnTo>
                    <a:pt x="212038" y="6140"/>
                  </a:lnTo>
                  <a:lnTo>
                    <a:pt x="181701" y="0"/>
                  </a:lnTo>
                  <a:close/>
                </a:path>
                <a:path w="259715" h="259715">
                  <a:moveTo>
                    <a:pt x="237896" y="24439"/>
                  </a:moveTo>
                  <a:lnTo>
                    <a:pt x="181701" y="24439"/>
                  </a:lnTo>
                  <a:lnTo>
                    <a:pt x="202534" y="28655"/>
                  </a:lnTo>
                  <a:lnTo>
                    <a:pt x="219567" y="40147"/>
                  </a:lnTo>
                  <a:lnTo>
                    <a:pt x="231062" y="57180"/>
                  </a:lnTo>
                  <a:lnTo>
                    <a:pt x="235280" y="78018"/>
                  </a:lnTo>
                  <a:lnTo>
                    <a:pt x="235280" y="181711"/>
                  </a:lnTo>
                  <a:lnTo>
                    <a:pt x="231062" y="202545"/>
                  </a:lnTo>
                  <a:lnTo>
                    <a:pt x="219567" y="219578"/>
                  </a:lnTo>
                  <a:lnTo>
                    <a:pt x="202534" y="231073"/>
                  </a:lnTo>
                  <a:lnTo>
                    <a:pt x="181701" y="235291"/>
                  </a:lnTo>
                  <a:lnTo>
                    <a:pt x="237890" y="235291"/>
                  </a:lnTo>
                  <a:lnTo>
                    <a:pt x="253578" y="212047"/>
                  </a:lnTo>
                  <a:lnTo>
                    <a:pt x="259719" y="181711"/>
                  </a:lnTo>
                  <a:lnTo>
                    <a:pt x="259719" y="78018"/>
                  </a:lnTo>
                  <a:lnTo>
                    <a:pt x="253578" y="47677"/>
                  </a:lnTo>
                  <a:lnTo>
                    <a:pt x="237896" y="2443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044141" y="6972211"/>
              <a:ext cx="499109" cy="499109"/>
            </a:xfrm>
            <a:custGeom>
              <a:avLst/>
              <a:gdLst/>
              <a:ahLst/>
              <a:cxnLst/>
              <a:rect l="l" t="t" r="r" b="b"/>
              <a:pathLst>
                <a:path w="499109" h="499109">
                  <a:moveTo>
                    <a:pt x="499073" y="249531"/>
                  </a:moveTo>
                  <a:lnTo>
                    <a:pt x="495053" y="294386"/>
                  </a:lnTo>
                  <a:lnTo>
                    <a:pt x="483461" y="336603"/>
                  </a:lnTo>
                  <a:lnTo>
                    <a:pt x="465004" y="375477"/>
                  </a:lnTo>
                  <a:lnTo>
                    <a:pt x="440385" y="410303"/>
                  </a:lnTo>
                  <a:lnTo>
                    <a:pt x="410310" y="440378"/>
                  </a:lnTo>
                  <a:lnTo>
                    <a:pt x="375483" y="464996"/>
                  </a:lnTo>
                  <a:lnTo>
                    <a:pt x="336609" y="483452"/>
                  </a:lnTo>
                  <a:lnTo>
                    <a:pt x="294394" y="495043"/>
                  </a:lnTo>
                  <a:lnTo>
                    <a:pt x="249542" y="499063"/>
                  </a:lnTo>
                  <a:lnTo>
                    <a:pt x="204686" y="495043"/>
                  </a:lnTo>
                  <a:lnTo>
                    <a:pt x="162469" y="483452"/>
                  </a:lnTo>
                  <a:lnTo>
                    <a:pt x="123593" y="464996"/>
                  </a:lnTo>
                  <a:lnTo>
                    <a:pt x="88765" y="440378"/>
                  </a:lnTo>
                  <a:lnTo>
                    <a:pt x="58689" y="410303"/>
                  </a:lnTo>
                  <a:lnTo>
                    <a:pt x="34069" y="375477"/>
                  </a:lnTo>
                  <a:lnTo>
                    <a:pt x="15612" y="336603"/>
                  </a:lnTo>
                  <a:lnTo>
                    <a:pt x="4020" y="294386"/>
                  </a:lnTo>
                  <a:lnTo>
                    <a:pt x="0" y="249531"/>
                  </a:lnTo>
                  <a:lnTo>
                    <a:pt x="4020" y="204676"/>
                  </a:lnTo>
                  <a:lnTo>
                    <a:pt x="15612" y="162459"/>
                  </a:lnTo>
                  <a:lnTo>
                    <a:pt x="34069" y="123585"/>
                  </a:lnTo>
                  <a:lnTo>
                    <a:pt x="58689" y="88759"/>
                  </a:lnTo>
                  <a:lnTo>
                    <a:pt x="88765" y="58684"/>
                  </a:lnTo>
                  <a:lnTo>
                    <a:pt x="123593" y="34067"/>
                  </a:lnTo>
                  <a:lnTo>
                    <a:pt x="162469" y="15610"/>
                  </a:lnTo>
                  <a:lnTo>
                    <a:pt x="204686" y="4020"/>
                  </a:lnTo>
                  <a:lnTo>
                    <a:pt x="249542" y="0"/>
                  </a:lnTo>
                  <a:lnTo>
                    <a:pt x="294394" y="4020"/>
                  </a:lnTo>
                  <a:lnTo>
                    <a:pt x="336609" y="15610"/>
                  </a:lnTo>
                  <a:lnTo>
                    <a:pt x="375483" y="34067"/>
                  </a:lnTo>
                  <a:lnTo>
                    <a:pt x="410310" y="58684"/>
                  </a:lnTo>
                  <a:lnTo>
                    <a:pt x="440385" y="88759"/>
                  </a:lnTo>
                  <a:lnTo>
                    <a:pt x="465004" y="123585"/>
                  </a:lnTo>
                  <a:lnTo>
                    <a:pt x="483461" y="162459"/>
                  </a:lnTo>
                  <a:lnTo>
                    <a:pt x="495053" y="204676"/>
                  </a:lnTo>
                  <a:lnTo>
                    <a:pt x="499073" y="249531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2208554" y="7062807"/>
              <a:ext cx="170815" cy="318135"/>
            </a:xfrm>
            <a:custGeom>
              <a:avLst/>
              <a:gdLst/>
              <a:ahLst/>
              <a:cxnLst/>
              <a:rect l="l" t="t" r="r" b="b"/>
              <a:pathLst>
                <a:path w="170815" h="318134">
                  <a:moveTo>
                    <a:pt x="138644" y="60"/>
                  </a:moveTo>
                  <a:lnTo>
                    <a:pt x="94777" y="5085"/>
                  </a:lnTo>
                  <a:lnTo>
                    <a:pt x="55884" y="44293"/>
                  </a:lnTo>
                  <a:lnTo>
                    <a:pt x="50532" y="77432"/>
                  </a:lnTo>
                  <a:lnTo>
                    <a:pt x="50532" y="121273"/>
                  </a:lnTo>
                  <a:lnTo>
                    <a:pt x="0" y="121273"/>
                  </a:lnTo>
                  <a:lnTo>
                    <a:pt x="0" y="178800"/>
                  </a:lnTo>
                  <a:lnTo>
                    <a:pt x="50532" y="178800"/>
                  </a:lnTo>
                  <a:lnTo>
                    <a:pt x="50532" y="317864"/>
                  </a:lnTo>
                  <a:lnTo>
                    <a:pt x="112719" y="317864"/>
                  </a:lnTo>
                  <a:lnTo>
                    <a:pt x="112719" y="178800"/>
                  </a:lnTo>
                  <a:lnTo>
                    <a:pt x="159094" y="178800"/>
                  </a:lnTo>
                  <a:lnTo>
                    <a:pt x="167911" y="121273"/>
                  </a:lnTo>
                  <a:lnTo>
                    <a:pt x="112719" y="121273"/>
                  </a:lnTo>
                  <a:lnTo>
                    <a:pt x="112719" y="83945"/>
                  </a:lnTo>
                  <a:lnTo>
                    <a:pt x="114309" y="72449"/>
                  </a:lnTo>
                  <a:lnTo>
                    <a:pt x="119662" y="62504"/>
                  </a:lnTo>
                  <a:lnTo>
                    <a:pt x="129650" y="55510"/>
                  </a:lnTo>
                  <a:lnTo>
                    <a:pt x="145147" y="52867"/>
                  </a:lnTo>
                  <a:lnTo>
                    <a:pt x="170246" y="52867"/>
                  </a:lnTo>
                  <a:lnTo>
                    <a:pt x="170246" y="3895"/>
                  </a:lnTo>
                  <a:lnTo>
                    <a:pt x="156739" y="1643"/>
                  </a:lnTo>
                  <a:lnTo>
                    <a:pt x="147597" y="486"/>
                  </a:lnTo>
                  <a:lnTo>
                    <a:pt x="138644" y="6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2044141" y="7828486"/>
              <a:ext cx="499109" cy="499109"/>
            </a:xfrm>
            <a:custGeom>
              <a:avLst/>
              <a:gdLst/>
              <a:ahLst/>
              <a:cxnLst/>
              <a:rect l="l" t="t" r="r" b="b"/>
              <a:pathLst>
                <a:path w="499109" h="499109">
                  <a:moveTo>
                    <a:pt x="499073" y="249531"/>
                  </a:moveTo>
                  <a:lnTo>
                    <a:pt x="495053" y="294386"/>
                  </a:lnTo>
                  <a:lnTo>
                    <a:pt x="483461" y="336603"/>
                  </a:lnTo>
                  <a:lnTo>
                    <a:pt x="465004" y="375477"/>
                  </a:lnTo>
                  <a:lnTo>
                    <a:pt x="440385" y="410303"/>
                  </a:lnTo>
                  <a:lnTo>
                    <a:pt x="410310" y="440378"/>
                  </a:lnTo>
                  <a:lnTo>
                    <a:pt x="375483" y="464996"/>
                  </a:lnTo>
                  <a:lnTo>
                    <a:pt x="336609" y="483452"/>
                  </a:lnTo>
                  <a:lnTo>
                    <a:pt x="294394" y="495043"/>
                  </a:lnTo>
                  <a:lnTo>
                    <a:pt x="249542" y="499063"/>
                  </a:lnTo>
                  <a:lnTo>
                    <a:pt x="204686" y="495043"/>
                  </a:lnTo>
                  <a:lnTo>
                    <a:pt x="162469" y="483452"/>
                  </a:lnTo>
                  <a:lnTo>
                    <a:pt x="123593" y="464996"/>
                  </a:lnTo>
                  <a:lnTo>
                    <a:pt x="88765" y="440378"/>
                  </a:lnTo>
                  <a:lnTo>
                    <a:pt x="58689" y="410303"/>
                  </a:lnTo>
                  <a:lnTo>
                    <a:pt x="34069" y="375477"/>
                  </a:lnTo>
                  <a:lnTo>
                    <a:pt x="15612" y="336603"/>
                  </a:lnTo>
                  <a:lnTo>
                    <a:pt x="4020" y="294386"/>
                  </a:lnTo>
                  <a:lnTo>
                    <a:pt x="0" y="249531"/>
                  </a:lnTo>
                  <a:lnTo>
                    <a:pt x="4020" y="204676"/>
                  </a:lnTo>
                  <a:lnTo>
                    <a:pt x="15612" y="162459"/>
                  </a:lnTo>
                  <a:lnTo>
                    <a:pt x="34069" y="123585"/>
                  </a:lnTo>
                  <a:lnTo>
                    <a:pt x="58689" y="88759"/>
                  </a:lnTo>
                  <a:lnTo>
                    <a:pt x="88765" y="58684"/>
                  </a:lnTo>
                  <a:lnTo>
                    <a:pt x="123593" y="34067"/>
                  </a:lnTo>
                  <a:lnTo>
                    <a:pt x="162469" y="15610"/>
                  </a:lnTo>
                  <a:lnTo>
                    <a:pt x="204686" y="4020"/>
                  </a:lnTo>
                  <a:lnTo>
                    <a:pt x="249542" y="0"/>
                  </a:lnTo>
                  <a:lnTo>
                    <a:pt x="294394" y="4020"/>
                  </a:lnTo>
                  <a:lnTo>
                    <a:pt x="336609" y="15610"/>
                  </a:lnTo>
                  <a:lnTo>
                    <a:pt x="375483" y="34067"/>
                  </a:lnTo>
                  <a:lnTo>
                    <a:pt x="410310" y="58684"/>
                  </a:lnTo>
                  <a:lnTo>
                    <a:pt x="440385" y="88759"/>
                  </a:lnTo>
                  <a:lnTo>
                    <a:pt x="465004" y="123585"/>
                  </a:lnTo>
                  <a:lnTo>
                    <a:pt x="483461" y="162459"/>
                  </a:lnTo>
                  <a:lnTo>
                    <a:pt x="495053" y="204676"/>
                  </a:lnTo>
                  <a:lnTo>
                    <a:pt x="499073" y="249531"/>
                  </a:lnTo>
                  <a:close/>
                </a:path>
              </a:pathLst>
            </a:custGeom>
            <a:ln w="20941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2182523" y="7964290"/>
              <a:ext cx="222307" cy="2271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79450" y="412208"/>
            <a:ext cx="18516600" cy="1106205"/>
          </a:xfrm>
          <a:custGeom>
            <a:avLst/>
            <a:gdLst/>
            <a:ahLst/>
            <a:cxnLst/>
            <a:rect l="l" t="t" r="r" b="b"/>
            <a:pathLst>
              <a:path w="6774180" h="6973570">
                <a:moveTo>
                  <a:pt x="6249191" y="0"/>
                </a:moveTo>
                <a:lnTo>
                  <a:pt x="524591" y="0"/>
                </a:lnTo>
                <a:lnTo>
                  <a:pt x="476843" y="2143"/>
                </a:lnTo>
                <a:lnTo>
                  <a:pt x="430296" y="8452"/>
                </a:lnTo>
                <a:lnTo>
                  <a:pt x="385135" y="18739"/>
                </a:lnTo>
                <a:lnTo>
                  <a:pt x="341546" y="32820"/>
                </a:lnTo>
                <a:lnTo>
                  <a:pt x="299713" y="50510"/>
                </a:lnTo>
                <a:lnTo>
                  <a:pt x="259822" y="71623"/>
                </a:lnTo>
                <a:lnTo>
                  <a:pt x="222057" y="95974"/>
                </a:lnTo>
                <a:lnTo>
                  <a:pt x="186605" y="123378"/>
                </a:lnTo>
                <a:lnTo>
                  <a:pt x="153651" y="153651"/>
                </a:lnTo>
                <a:lnTo>
                  <a:pt x="123378" y="186605"/>
                </a:lnTo>
                <a:lnTo>
                  <a:pt x="95974" y="222057"/>
                </a:lnTo>
                <a:lnTo>
                  <a:pt x="71623" y="259822"/>
                </a:lnTo>
                <a:lnTo>
                  <a:pt x="50510" y="299713"/>
                </a:lnTo>
                <a:lnTo>
                  <a:pt x="32820" y="341546"/>
                </a:lnTo>
                <a:lnTo>
                  <a:pt x="18739" y="385135"/>
                </a:lnTo>
                <a:lnTo>
                  <a:pt x="8452" y="430296"/>
                </a:lnTo>
                <a:lnTo>
                  <a:pt x="2143" y="476843"/>
                </a:lnTo>
                <a:lnTo>
                  <a:pt x="0" y="524591"/>
                </a:lnTo>
                <a:lnTo>
                  <a:pt x="0" y="6448808"/>
                </a:lnTo>
                <a:lnTo>
                  <a:pt x="2143" y="6496556"/>
                </a:lnTo>
                <a:lnTo>
                  <a:pt x="8452" y="6543103"/>
                </a:lnTo>
                <a:lnTo>
                  <a:pt x="18739" y="6588264"/>
                </a:lnTo>
                <a:lnTo>
                  <a:pt x="32820" y="6631853"/>
                </a:lnTo>
                <a:lnTo>
                  <a:pt x="50510" y="6673686"/>
                </a:lnTo>
                <a:lnTo>
                  <a:pt x="71623" y="6713578"/>
                </a:lnTo>
                <a:lnTo>
                  <a:pt x="95974" y="6751342"/>
                </a:lnTo>
                <a:lnTo>
                  <a:pt x="123378" y="6786794"/>
                </a:lnTo>
                <a:lnTo>
                  <a:pt x="153651" y="6819749"/>
                </a:lnTo>
                <a:lnTo>
                  <a:pt x="186605" y="6850021"/>
                </a:lnTo>
                <a:lnTo>
                  <a:pt x="222057" y="6877425"/>
                </a:lnTo>
                <a:lnTo>
                  <a:pt x="259822" y="6901777"/>
                </a:lnTo>
                <a:lnTo>
                  <a:pt x="299713" y="6922890"/>
                </a:lnTo>
                <a:lnTo>
                  <a:pt x="341546" y="6940579"/>
                </a:lnTo>
                <a:lnTo>
                  <a:pt x="385135" y="6954660"/>
                </a:lnTo>
                <a:lnTo>
                  <a:pt x="430296" y="6964948"/>
                </a:lnTo>
                <a:lnTo>
                  <a:pt x="476843" y="6971256"/>
                </a:lnTo>
                <a:lnTo>
                  <a:pt x="524591" y="6973400"/>
                </a:lnTo>
                <a:lnTo>
                  <a:pt x="6249191" y="6973400"/>
                </a:lnTo>
                <a:lnTo>
                  <a:pt x="6296939" y="6971256"/>
                </a:lnTo>
                <a:lnTo>
                  <a:pt x="6343486" y="6964948"/>
                </a:lnTo>
                <a:lnTo>
                  <a:pt x="6388647" y="6954660"/>
                </a:lnTo>
                <a:lnTo>
                  <a:pt x="6432236" y="6940579"/>
                </a:lnTo>
                <a:lnTo>
                  <a:pt x="6474069" y="6922890"/>
                </a:lnTo>
                <a:lnTo>
                  <a:pt x="6513961" y="6901777"/>
                </a:lnTo>
                <a:lnTo>
                  <a:pt x="6551725" y="6877425"/>
                </a:lnTo>
                <a:lnTo>
                  <a:pt x="6587177" y="6850021"/>
                </a:lnTo>
                <a:lnTo>
                  <a:pt x="6620132" y="6819749"/>
                </a:lnTo>
                <a:lnTo>
                  <a:pt x="6650404" y="6786794"/>
                </a:lnTo>
                <a:lnTo>
                  <a:pt x="6677808" y="6751342"/>
                </a:lnTo>
                <a:lnTo>
                  <a:pt x="6702160" y="6713578"/>
                </a:lnTo>
                <a:lnTo>
                  <a:pt x="6723273" y="6673686"/>
                </a:lnTo>
                <a:lnTo>
                  <a:pt x="6740962" y="6631853"/>
                </a:lnTo>
                <a:lnTo>
                  <a:pt x="6755044" y="6588264"/>
                </a:lnTo>
                <a:lnTo>
                  <a:pt x="6765331" y="6543103"/>
                </a:lnTo>
                <a:lnTo>
                  <a:pt x="6771639" y="6496556"/>
                </a:lnTo>
                <a:lnTo>
                  <a:pt x="6773783" y="6448808"/>
                </a:lnTo>
                <a:lnTo>
                  <a:pt x="6773783" y="524591"/>
                </a:lnTo>
                <a:lnTo>
                  <a:pt x="6771639" y="476843"/>
                </a:lnTo>
                <a:lnTo>
                  <a:pt x="6765331" y="430296"/>
                </a:lnTo>
                <a:lnTo>
                  <a:pt x="6755044" y="385135"/>
                </a:lnTo>
                <a:lnTo>
                  <a:pt x="6740962" y="341546"/>
                </a:lnTo>
                <a:lnTo>
                  <a:pt x="6723273" y="299713"/>
                </a:lnTo>
                <a:lnTo>
                  <a:pt x="6702160" y="259822"/>
                </a:lnTo>
                <a:lnTo>
                  <a:pt x="6677808" y="222057"/>
                </a:lnTo>
                <a:lnTo>
                  <a:pt x="6650404" y="186605"/>
                </a:lnTo>
                <a:lnTo>
                  <a:pt x="6620132" y="153651"/>
                </a:lnTo>
                <a:lnTo>
                  <a:pt x="6587177" y="123378"/>
                </a:lnTo>
                <a:lnTo>
                  <a:pt x="6551725" y="95974"/>
                </a:lnTo>
                <a:lnTo>
                  <a:pt x="6513961" y="71623"/>
                </a:lnTo>
                <a:lnTo>
                  <a:pt x="6474069" y="50510"/>
                </a:lnTo>
                <a:lnTo>
                  <a:pt x="6432236" y="32820"/>
                </a:lnTo>
                <a:lnTo>
                  <a:pt x="6388647" y="18739"/>
                </a:lnTo>
                <a:lnTo>
                  <a:pt x="6343486" y="8452"/>
                </a:lnTo>
                <a:lnTo>
                  <a:pt x="6296939" y="2143"/>
                </a:lnTo>
                <a:lnTo>
                  <a:pt x="6249191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08050" y="244475"/>
            <a:ext cx="18865279" cy="1273938"/>
          </a:xfrm>
          <a:prstGeom prst="rect">
            <a:avLst/>
          </a:prstGeom>
        </p:spPr>
        <p:txBody>
          <a:bodyPr vert="horz" wrap="square" lIns="0" tIns="177165" rIns="0" bIns="0" rtlCol="0">
            <a:spAutoFit/>
          </a:bodyPr>
          <a:lstStyle/>
          <a:p>
            <a:pPr marL="12700" marR="5080" algn="ctr">
              <a:lnSpc>
                <a:spcPts val="9230"/>
              </a:lnSpc>
              <a:spcBef>
                <a:spcPts val="1395"/>
              </a:spcBef>
            </a:pPr>
            <a:r>
              <a:rPr lang="es-MX" sz="6000" b="1" spc="-50" dirty="0">
                <a:solidFill>
                  <a:srgbClr val="000000"/>
                </a:solidFill>
                <a:latin typeface="Arial"/>
                <a:cs typeface="Arial"/>
              </a:rPr>
              <a:t>PROYECTO DE PRESUPUESTO 2026</a:t>
            </a:r>
            <a:endParaRPr sz="6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46864" y="3095620"/>
            <a:ext cx="4172911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Ley Orgánica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085469" y="3581675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91196" y="10479482"/>
            <a:ext cx="41275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-50" dirty="0">
                <a:solidFill>
                  <a:schemeClr val="accent6"/>
                </a:solidFill>
                <a:latin typeface="Arial Black"/>
                <a:cs typeface="Arial Black"/>
              </a:rPr>
              <a:t>0</a:t>
            </a:r>
            <a:r>
              <a:rPr lang="es-MX" sz="1950" spc="-50" dirty="0">
                <a:solidFill>
                  <a:schemeClr val="accent6"/>
                </a:solidFill>
                <a:latin typeface="Arial Black"/>
                <a:cs typeface="Arial Black"/>
              </a:rPr>
              <a:t>2</a:t>
            </a:r>
            <a:r>
              <a:rPr sz="1950" spc="-50" dirty="0">
                <a:solidFill>
                  <a:schemeClr val="accent6"/>
                </a:solidFill>
                <a:latin typeface="Arial Black"/>
                <a:cs typeface="Arial Black"/>
              </a:rPr>
              <a:t>.</a:t>
            </a:r>
            <a:endParaRPr sz="1950" dirty="0">
              <a:solidFill>
                <a:schemeClr val="accent6"/>
              </a:solidFill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6D9F544B-0365-E202-3669-2358D3441935}"/>
              </a:ext>
            </a:extLst>
          </p:cNvPr>
          <p:cNvGrpSpPr/>
          <p:nvPr/>
        </p:nvGrpSpPr>
        <p:grpSpPr>
          <a:xfrm>
            <a:off x="14700250" y="9998075"/>
            <a:ext cx="5105400" cy="919826"/>
            <a:chOff x="14090650" y="9676960"/>
            <a:chExt cx="5105400" cy="919826"/>
          </a:xfrm>
        </p:grpSpPr>
        <p:grpSp>
          <p:nvGrpSpPr>
            <p:cNvPr id="25" name="object 70">
              <a:extLst>
                <a:ext uri="{FF2B5EF4-FFF2-40B4-BE49-F238E27FC236}">
                  <a16:creationId xmlns:a16="http://schemas.microsoft.com/office/drawing/2014/main" id="{E8975EDC-E778-3298-996B-61048FFE3A0B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28" name="object 71">
                <a:extLst>
                  <a:ext uri="{FF2B5EF4-FFF2-40B4-BE49-F238E27FC236}">
                    <a16:creationId xmlns:a16="http://schemas.microsoft.com/office/drawing/2014/main" id="{60BDB03A-513A-1A1F-6871-C13C98E7AABD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29" name="object 72">
                <a:extLst>
                  <a:ext uri="{FF2B5EF4-FFF2-40B4-BE49-F238E27FC236}">
                    <a16:creationId xmlns:a16="http://schemas.microsoft.com/office/drawing/2014/main" id="{76A0256A-56B9-031F-AA60-F9AA478B6B24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26" name="object 73">
              <a:extLst>
                <a:ext uri="{FF2B5EF4-FFF2-40B4-BE49-F238E27FC236}">
                  <a16:creationId xmlns:a16="http://schemas.microsoft.com/office/drawing/2014/main" id="{A1A789F3-A39F-B0FB-FE2E-8A298E5D55A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27" name="object 74">
              <a:extLst>
                <a:ext uri="{FF2B5EF4-FFF2-40B4-BE49-F238E27FC236}">
                  <a16:creationId xmlns:a16="http://schemas.microsoft.com/office/drawing/2014/main" id="{77AAEBC8-1C27-510C-ABB2-41C3FE38F76B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chemeClr val="accent6">
                      <a:lumMod val="50000"/>
                    </a:schemeClr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chemeClr val="accent6">
                      <a:lumMod val="50000"/>
                    </a:schemeClr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chemeClr val="accent6">
                      <a:lumMod val="50000"/>
                    </a:schemeClr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chemeClr val="accent6">
                      <a:lumMod val="50000"/>
                    </a:schemeClr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chemeClr val="accent6">
                      <a:lumMod val="50000"/>
                    </a:schemeClr>
                  </a:solidFill>
                  <a:latin typeface="Arial"/>
                  <a:cs typeface="Arial"/>
                </a:rPr>
                <a:t>2029 </a:t>
              </a:r>
              <a:endParaRPr sz="10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endParaRPr>
            </a:p>
          </p:txBody>
        </p:sp>
      </p:grpSp>
      <p:sp>
        <p:nvSpPr>
          <p:cNvPr id="18" name="object 15">
            <a:extLst>
              <a:ext uri="{FF2B5EF4-FFF2-40B4-BE49-F238E27FC236}">
                <a16:creationId xmlns:a16="http://schemas.microsoft.com/office/drawing/2014/main" id="{30456472-1863-4A74-4BD9-33339CC80C11}"/>
              </a:ext>
            </a:extLst>
          </p:cNvPr>
          <p:cNvSpPr txBox="1"/>
          <p:nvPr/>
        </p:nvSpPr>
        <p:spPr>
          <a:xfrm>
            <a:off x="2698750" y="2255405"/>
            <a:ext cx="14706601" cy="1136850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marL="568325" marR="560705" algn="ctr">
              <a:spcBef>
                <a:spcPts val="1755"/>
              </a:spcBef>
            </a:pP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El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proyecto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de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presupuesto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que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se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presenta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a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consideración</a:t>
            </a:r>
            <a:r>
              <a:rPr sz="3200" spc="5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del</a:t>
            </a:r>
            <a:r>
              <a:rPr sz="3200" spc="4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Consejo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Académico</a:t>
            </a:r>
            <a:r>
              <a:rPr sz="3200" spc="12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da</a:t>
            </a:r>
            <a:r>
              <a:rPr sz="3200" spc="12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cumplimiento</a:t>
            </a:r>
            <a:r>
              <a:rPr sz="3200" spc="12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chemeClr val="accent6">
                    <a:lumMod val="50000"/>
                  </a:schemeClr>
                </a:solidFill>
                <a:latin typeface="Calibri"/>
                <a:cs typeface="Calibri"/>
              </a:rPr>
              <a:t>a:</a:t>
            </a:r>
            <a:endParaRPr sz="3200" dirty="0">
              <a:solidFill>
                <a:schemeClr val="accent6">
                  <a:lumMod val="50000"/>
                </a:schemeClr>
              </a:solidFill>
              <a:latin typeface="Calibri"/>
              <a:cs typeface="Calibri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0E94F3A6-D8D4-C2F3-78F8-9B310A7F96E7}"/>
              </a:ext>
            </a:extLst>
          </p:cNvPr>
          <p:cNvSpPr txBox="1"/>
          <p:nvPr/>
        </p:nvSpPr>
        <p:spPr>
          <a:xfrm>
            <a:off x="1517650" y="3741837"/>
            <a:ext cx="4910913" cy="2125582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836294"/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Artículos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29</a:t>
            </a:r>
            <a:r>
              <a:rPr lang="es-MX" sz="2400" spc="-1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-1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9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III,</a:t>
            </a:r>
            <a:r>
              <a:rPr lang="es-MX" sz="2400" spc="-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23</a:t>
            </a:r>
            <a:r>
              <a:rPr lang="es-MX" sz="2400" spc="-1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 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III,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	20</a:t>
            </a:r>
            <a:r>
              <a:rPr lang="es-MX" sz="2400" spc="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5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V,</a:t>
            </a:r>
            <a:r>
              <a:rPr lang="es-MX" sz="2400" spc="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6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16</a:t>
            </a:r>
            <a:r>
              <a:rPr lang="es-MX" sz="2400" spc="114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I,</a:t>
            </a:r>
            <a:r>
              <a:rPr lang="es-MX" sz="2400" spc="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13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-1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2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VI</a:t>
            </a:r>
            <a:endParaRPr lang="es-MX" sz="24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endParaRPr sz="11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0" name="object 8">
            <a:extLst>
              <a:ext uri="{FF2B5EF4-FFF2-40B4-BE49-F238E27FC236}">
                <a16:creationId xmlns:a16="http://schemas.microsoft.com/office/drawing/2014/main" id="{353C2D66-2793-45E5-7264-C69D83775673}"/>
              </a:ext>
            </a:extLst>
          </p:cNvPr>
          <p:cNvSpPr txBox="1"/>
          <p:nvPr/>
        </p:nvSpPr>
        <p:spPr>
          <a:xfrm>
            <a:off x="10280650" y="3087062"/>
            <a:ext cx="4172911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RIPPPA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22" name="object 8">
            <a:extLst>
              <a:ext uri="{FF2B5EF4-FFF2-40B4-BE49-F238E27FC236}">
                <a16:creationId xmlns:a16="http://schemas.microsoft.com/office/drawing/2014/main" id="{083ED1A3-69EC-D080-D132-B01A859B825C}"/>
              </a:ext>
            </a:extLst>
          </p:cNvPr>
          <p:cNvSpPr txBox="1"/>
          <p:nvPr/>
        </p:nvSpPr>
        <p:spPr>
          <a:xfrm>
            <a:off x="9484537" y="3825875"/>
            <a:ext cx="4910913" cy="1386918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836294"/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Artículos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219</a:t>
            </a: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endParaRPr sz="11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3" name="object 8">
            <a:extLst>
              <a:ext uri="{FF2B5EF4-FFF2-40B4-BE49-F238E27FC236}">
                <a16:creationId xmlns:a16="http://schemas.microsoft.com/office/drawing/2014/main" id="{497A616B-5591-01D5-FB78-9097C31AE9EA}"/>
              </a:ext>
            </a:extLst>
          </p:cNvPr>
          <p:cNvSpPr txBox="1"/>
          <p:nvPr/>
        </p:nvSpPr>
        <p:spPr>
          <a:xfrm>
            <a:off x="10326848" y="5249375"/>
            <a:ext cx="8793002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Reglamento de Planeación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31" name="object 8">
            <a:extLst>
              <a:ext uri="{FF2B5EF4-FFF2-40B4-BE49-F238E27FC236}">
                <a16:creationId xmlns:a16="http://schemas.microsoft.com/office/drawing/2014/main" id="{80E4FC11-E227-441C-21C0-ECDA2C57F383}"/>
              </a:ext>
            </a:extLst>
          </p:cNvPr>
          <p:cNvSpPr txBox="1"/>
          <p:nvPr/>
        </p:nvSpPr>
        <p:spPr>
          <a:xfrm>
            <a:off x="9812169" y="5891293"/>
            <a:ext cx="8221522" cy="1386918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563245" marR="275590" algn="just">
              <a:lnSpc>
                <a:spcPct val="100000"/>
              </a:lnSpc>
              <a:spcBef>
                <a:spcPts val="705"/>
              </a:spcBef>
            </a:pPr>
            <a:r>
              <a:rPr lang="es-MX" sz="2400" spc="-2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Artículos</a:t>
            </a:r>
            <a:r>
              <a:rPr lang="es-MX" sz="2400" spc="5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4</a:t>
            </a:r>
            <a:r>
              <a:rPr lang="es-MX" sz="2400" spc="5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 </a:t>
            </a:r>
            <a:r>
              <a:rPr lang="es-MX" sz="2400" spc="-7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5</a:t>
            </a:r>
            <a:r>
              <a:rPr lang="es-MX" sz="2400" spc="-7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</a:t>
            </a:r>
            <a:r>
              <a:rPr lang="es-MX" sz="2400" spc="-2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8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7</a:t>
            </a:r>
            <a:r>
              <a:rPr lang="es-MX" sz="2400" spc="-10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</a:t>
            </a:r>
            <a:r>
              <a:rPr lang="es-MX" sz="2400" spc="-14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2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9</a:t>
            </a:r>
            <a:r>
              <a:rPr lang="es-MX" sz="2400" spc="-13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</a:t>
            </a:r>
            <a:r>
              <a:rPr lang="es-MX" sz="2400" spc="2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34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11</a:t>
            </a:r>
            <a:r>
              <a:rPr lang="es-MX" sz="2400" spc="-10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</a:t>
            </a:r>
            <a:r>
              <a:rPr lang="es-MX" sz="2400" spc="2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7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18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0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y</a:t>
            </a:r>
            <a:r>
              <a:rPr lang="es-MX" sz="2400" spc="-4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6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19</a:t>
            </a:r>
            <a:endParaRPr lang="es-MX" sz="24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endParaRPr sz="11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2" name="object 8">
            <a:extLst>
              <a:ext uri="{FF2B5EF4-FFF2-40B4-BE49-F238E27FC236}">
                <a16:creationId xmlns:a16="http://schemas.microsoft.com/office/drawing/2014/main" id="{51173598-C004-7903-81E1-20F72A016FF6}"/>
              </a:ext>
            </a:extLst>
          </p:cNvPr>
          <p:cNvSpPr txBox="1"/>
          <p:nvPr/>
        </p:nvSpPr>
        <p:spPr>
          <a:xfrm>
            <a:off x="2295900" y="5279717"/>
            <a:ext cx="6815402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Reglamento Orgánico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34" name="object 8">
            <a:extLst>
              <a:ext uri="{FF2B5EF4-FFF2-40B4-BE49-F238E27FC236}">
                <a16:creationId xmlns:a16="http://schemas.microsoft.com/office/drawing/2014/main" id="{C0FCD43F-13A4-3BBE-7666-3F998FB2D50A}"/>
              </a:ext>
            </a:extLst>
          </p:cNvPr>
          <p:cNvSpPr txBox="1"/>
          <p:nvPr/>
        </p:nvSpPr>
        <p:spPr>
          <a:xfrm>
            <a:off x="1549495" y="6122046"/>
            <a:ext cx="6544499" cy="2428229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817244" marR="469900">
              <a:lnSpc>
                <a:spcPts val="1430"/>
              </a:lnSpc>
              <a:spcBef>
                <a:spcPts val="960"/>
              </a:spcBef>
            </a:pP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Artículos</a:t>
            </a:r>
            <a:r>
              <a:rPr lang="es-MX" sz="2400" spc="13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87</a:t>
            </a:r>
            <a:r>
              <a:rPr lang="es-MX" sz="2400" spc="13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13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III,</a:t>
            </a:r>
            <a:r>
              <a:rPr lang="es-MX" sz="2400" spc="13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0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71</a:t>
            </a:r>
          </a:p>
          <a:p>
            <a:pPr marL="817244" marR="469900">
              <a:lnSpc>
                <a:spcPts val="1430"/>
              </a:lnSpc>
              <a:spcBef>
                <a:spcPts val="960"/>
              </a:spcBef>
            </a:pP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 </a:t>
            </a:r>
            <a:r>
              <a:rPr lang="es-MX" sz="2400" spc="-7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XII</a:t>
            </a:r>
            <a:r>
              <a:rPr lang="es-MX" sz="2400" spc="-7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,</a:t>
            </a:r>
            <a:r>
              <a:rPr lang="es-MX" sz="2400" spc="8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67</a:t>
            </a:r>
            <a:r>
              <a:rPr lang="es-MX" sz="2400" spc="8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8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2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VIII,</a:t>
            </a:r>
          </a:p>
          <a:p>
            <a:pPr marL="817244" marR="469900">
              <a:lnSpc>
                <a:spcPts val="1430"/>
              </a:lnSpc>
              <a:spcBef>
                <a:spcPts val="960"/>
              </a:spcBef>
            </a:pP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46</a:t>
            </a:r>
            <a:r>
              <a:rPr lang="es-MX" sz="2400" spc="8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8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I,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24</a:t>
            </a:r>
            <a:r>
              <a:rPr lang="es-MX" sz="2400" spc="4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4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III,</a:t>
            </a:r>
            <a:r>
              <a:rPr lang="es-MX" sz="2400" spc="4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5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40</a:t>
            </a:r>
            <a:r>
              <a:rPr lang="es-MX" sz="2400" spc="45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</a:p>
          <a:p>
            <a:pPr marL="817244" marR="469900">
              <a:lnSpc>
                <a:spcPts val="1430"/>
              </a:lnSpc>
              <a:spcBef>
                <a:spcPts val="960"/>
              </a:spcBef>
            </a:pP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4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I,</a:t>
            </a:r>
            <a:r>
              <a:rPr lang="es-MX" sz="2400" spc="44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2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77,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12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XIV,</a:t>
            </a: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55</a:t>
            </a:r>
            <a:endParaRPr lang="es-MX" sz="2400" spc="-15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817244" marR="469900">
              <a:lnSpc>
                <a:spcPts val="1430"/>
              </a:lnSpc>
              <a:spcBef>
                <a:spcPts val="960"/>
              </a:spcBef>
            </a:pP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fracción</a:t>
            </a:r>
            <a:r>
              <a:rPr lang="es-MX" sz="2400" spc="-15" dirty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 </a:t>
            </a:r>
            <a:r>
              <a:rPr lang="es-MX" sz="2400" spc="-25" dirty="0" smtClean="0">
                <a:solidFill>
                  <a:schemeClr val="accent6">
                    <a:lumMod val="50000"/>
                  </a:schemeClr>
                </a:solidFill>
                <a:latin typeface="Arial"/>
                <a:cs typeface="Arial"/>
              </a:rPr>
              <a:t>X</a:t>
            </a:r>
            <a:endParaRPr lang="es-MX" sz="24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endParaRPr sz="11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6" name="object 15">
            <a:extLst>
              <a:ext uri="{FF2B5EF4-FFF2-40B4-BE49-F238E27FC236}">
                <a16:creationId xmlns:a16="http://schemas.microsoft.com/office/drawing/2014/main" id="{8F4DA583-59D4-B6EA-3E86-F75032F94CDB}"/>
              </a:ext>
            </a:extLst>
          </p:cNvPr>
          <p:cNvSpPr txBox="1"/>
          <p:nvPr/>
        </p:nvSpPr>
        <p:spPr>
          <a:xfrm>
            <a:off x="2393950" y="1657111"/>
            <a:ext cx="15316200" cy="624530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marL="12700" marR="5080" algn="ctr">
              <a:lnSpc>
                <a:spcPct val="74300"/>
              </a:lnSpc>
              <a:spcBef>
                <a:spcPts val="1185"/>
              </a:spcBef>
            </a:pPr>
            <a:r>
              <a:rPr sz="4000" spc="-254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Marco</a:t>
            </a:r>
            <a:r>
              <a:rPr sz="4000" spc="-229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000" spc="-204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normativo</a:t>
            </a:r>
            <a:r>
              <a:rPr sz="4000" spc="-229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000" spc="-204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del</a:t>
            </a:r>
            <a:r>
              <a:rPr sz="4000" spc="-229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000" spc="-100" dirty="0" err="1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proceso</a:t>
            </a:r>
            <a:r>
              <a:rPr sz="4000" spc="-229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000" spc="-295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de </a:t>
            </a:r>
            <a:r>
              <a:rPr sz="4000" spc="-225" dirty="0" err="1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planeación</a:t>
            </a:r>
            <a:r>
              <a:rPr lang="es-MX" sz="4000" spc="-225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lang="es-MX" sz="4000" spc="-225" dirty="0">
                <a:solidFill>
                  <a:schemeClr val="accent6">
                    <a:lumMod val="50000"/>
                  </a:schemeClr>
                </a:solidFill>
                <a:latin typeface="DecoType Naskh"/>
                <a:cs typeface="DecoType Naskh"/>
              </a:rPr>
              <a:t>–</a:t>
            </a:r>
            <a:r>
              <a:rPr sz="4000" spc="-220" dirty="0" err="1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presupuestación</a:t>
            </a:r>
            <a:r>
              <a:rPr lang="es-MX" sz="4000" spc="-220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 </a:t>
            </a:r>
            <a:r>
              <a:rPr sz="4000" spc="-220" dirty="0">
                <a:solidFill>
                  <a:schemeClr val="accent6">
                    <a:lumMod val="50000"/>
                  </a:schemeClr>
                </a:solidFill>
                <a:latin typeface="DecoType Naskh"/>
                <a:cs typeface="DecoType Naskh"/>
              </a:rPr>
              <a:t>-</a:t>
            </a:r>
            <a:r>
              <a:rPr lang="es-MX" sz="4000" spc="-220" dirty="0">
                <a:solidFill>
                  <a:schemeClr val="accent6">
                    <a:lumMod val="50000"/>
                  </a:schemeClr>
                </a:solidFill>
                <a:latin typeface="DecoType Naskh"/>
                <a:cs typeface="DecoType Naskh"/>
              </a:rPr>
              <a:t> </a:t>
            </a:r>
            <a:r>
              <a:rPr lang="es-MX" sz="4000" spc="-195" dirty="0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e</a:t>
            </a:r>
            <a:r>
              <a:rPr sz="4000" spc="-195" dirty="0" err="1">
                <a:solidFill>
                  <a:schemeClr val="accent6">
                    <a:lumMod val="50000"/>
                  </a:schemeClr>
                </a:solidFill>
                <a:latin typeface="Microsoft Sans Serif"/>
                <a:cs typeface="Microsoft Sans Serif"/>
              </a:rPr>
              <a:t>valuación</a:t>
            </a:r>
            <a:endParaRPr sz="4000" dirty="0">
              <a:solidFill>
                <a:schemeClr val="accent6">
                  <a:lumMod val="50000"/>
                </a:schemeClr>
              </a:solidFill>
              <a:latin typeface="Microsoft Sans Serif"/>
              <a:cs typeface="Microsoft Sans Serif"/>
            </a:endParaRPr>
          </a:p>
        </p:txBody>
      </p:sp>
      <p:pic>
        <p:nvPicPr>
          <p:cNvPr id="39" name="object 4">
            <a:extLst>
              <a:ext uri="{FF2B5EF4-FFF2-40B4-BE49-F238E27FC236}">
                <a16:creationId xmlns:a16="http://schemas.microsoft.com/office/drawing/2014/main" id="{8523FF37-53C9-0EAF-BE41-B1191AD10D08}"/>
              </a:ext>
            </a:extLst>
          </p:cNvPr>
          <p:cNvPicPr/>
          <p:nvPr/>
        </p:nvPicPr>
        <p:blipFill>
          <a:blip r:embed="rId6" cstate="print">
            <a:alphaModFix amt="20000"/>
          </a:blip>
          <a:stretch>
            <a:fillRect/>
          </a:stretch>
        </p:blipFill>
        <p:spPr>
          <a:xfrm>
            <a:off x="15321593" y="3140075"/>
            <a:ext cx="4035374" cy="6364971"/>
          </a:xfrm>
          <a:prstGeom prst="rect">
            <a:avLst/>
          </a:prstGeom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51173598-C004-7903-81E1-20F72A016FF6}"/>
              </a:ext>
            </a:extLst>
          </p:cNvPr>
          <p:cNvSpPr txBox="1"/>
          <p:nvPr/>
        </p:nvSpPr>
        <p:spPr>
          <a:xfrm>
            <a:off x="2407101" y="7791341"/>
            <a:ext cx="8591516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Reglamento de Presupuesto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5" name="object 8">
            <a:extLst>
              <a:ext uri="{FF2B5EF4-FFF2-40B4-BE49-F238E27FC236}">
                <a16:creationId xmlns:a16="http://schemas.microsoft.com/office/drawing/2014/main" id="{C0FCD43F-13A4-3BBE-7666-3F998FB2D50A}"/>
              </a:ext>
            </a:extLst>
          </p:cNvPr>
          <p:cNvSpPr txBox="1"/>
          <p:nvPr/>
        </p:nvSpPr>
        <p:spPr>
          <a:xfrm>
            <a:off x="2399843" y="8492514"/>
            <a:ext cx="5214537" cy="794448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 algn="just">
              <a:spcBef>
                <a:spcPts val="3315"/>
              </a:spcBef>
            </a:pPr>
            <a:r>
              <a:rPr lang="es-MX" sz="2400" spc="-75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Artículos</a:t>
            </a:r>
            <a:r>
              <a:rPr lang="es-MX" sz="2400" spc="-2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spc="-19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</a:t>
            </a:r>
            <a:r>
              <a:rPr lang="es-MX" sz="2400" spc="95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spc="-17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4,</a:t>
            </a:r>
            <a:r>
              <a:rPr lang="es-MX" sz="2400" spc="75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s-MX" sz="2400" spc="-9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spc="-50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2400" spc="45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2400" spc="-5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sz="24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8">
            <a:extLst>
              <a:ext uri="{FF2B5EF4-FFF2-40B4-BE49-F238E27FC236}">
                <a16:creationId xmlns:a16="http://schemas.microsoft.com/office/drawing/2014/main" id="{497A616B-5591-01D5-FB78-9097C31AE9EA}"/>
              </a:ext>
            </a:extLst>
          </p:cNvPr>
          <p:cNvSpPr txBox="1"/>
          <p:nvPr/>
        </p:nvSpPr>
        <p:spPr>
          <a:xfrm>
            <a:off x="10326848" y="7799293"/>
            <a:ext cx="8793002" cy="1040670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315"/>
              </a:spcBef>
            </a:pPr>
            <a:r>
              <a:rPr lang="es-MX" sz="4000" b="1" spc="-545" dirty="0">
                <a:solidFill>
                  <a:srgbClr val="FF8200"/>
                </a:solidFill>
                <a:latin typeface="Arial"/>
                <a:cs typeface="Arial"/>
              </a:rPr>
              <a:t>Lineamientos del Patronato</a:t>
            </a:r>
            <a:endParaRPr sz="4000" dirty="0">
              <a:solidFill>
                <a:srgbClr val="FF8200"/>
              </a:solidFill>
              <a:latin typeface="Arial"/>
              <a:cs typeface="Arial"/>
            </a:endParaRPr>
          </a:p>
        </p:txBody>
      </p:sp>
      <p:sp>
        <p:nvSpPr>
          <p:cNvPr id="7" name="object 8">
            <a:extLst>
              <a:ext uri="{FF2B5EF4-FFF2-40B4-BE49-F238E27FC236}">
                <a16:creationId xmlns:a16="http://schemas.microsoft.com/office/drawing/2014/main" id="{80E4FC11-E227-441C-21C0-ECDA2C57F383}"/>
              </a:ext>
            </a:extLst>
          </p:cNvPr>
          <p:cNvSpPr txBox="1"/>
          <p:nvPr/>
        </p:nvSpPr>
        <p:spPr>
          <a:xfrm>
            <a:off x="9942871" y="8588321"/>
            <a:ext cx="9405579" cy="1581843"/>
          </a:xfrm>
          <a:prstGeom prst="rect">
            <a:avLst/>
          </a:prstGeom>
        </p:spPr>
        <p:txBody>
          <a:bodyPr vert="horz" wrap="square" lIns="0" tIns="421005" rIns="0" bIns="0" rtlCol="0">
            <a:spAutoFit/>
          </a:bodyPr>
          <a:lstStyle/>
          <a:p>
            <a:pPr marL="440055" marR="398145" algn="just">
              <a:lnSpc>
                <a:spcPts val="1430"/>
              </a:lnSpc>
              <a:spcBef>
                <a:spcPts val="60"/>
              </a:spcBef>
            </a:pP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Para</a:t>
            </a:r>
            <a:r>
              <a:rPr lang="es-MX" sz="2400" spc="38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la</a:t>
            </a:r>
            <a:r>
              <a:rPr lang="es-MX" sz="2400" spc="39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formulación</a:t>
            </a:r>
            <a:r>
              <a:rPr lang="es-MX" sz="2400" spc="38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del</a:t>
            </a:r>
            <a:r>
              <a:rPr lang="es-MX" sz="2400" spc="39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Proyecto</a:t>
            </a:r>
            <a:r>
              <a:rPr lang="es-MX" sz="2400" spc="38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2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de </a:t>
            </a:r>
            <a:r>
              <a:rPr lang="es-MX" sz="2400" spc="-5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presupuesto</a:t>
            </a:r>
          </a:p>
          <a:p>
            <a:pPr marL="440055" marR="398145" algn="just">
              <a:lnSpc>
                <a:spcPts val="1430"/>
              </a:lnSpc>
              <a:spcBef>
                <a:spcPts val="60"/>
              </a:spcBef>
            </a:pPr>
            <a:endParaRPr lang="es-MX" sz="2400" spc="-50" dirty="0">
              <a:solidFill>
                <a:schemeClr val="accent6">
                  <a:lumMod val="50000"/>
                </a:schemeClr>
              </a:solidFill>
              <a:latin typeface="Lucida Sans"/>
              <a:cs typeface="Lucida Sans"/>
            </a:endParaRPr>
          </a:p>
          <a:p>
            <a:pPr marL="440055" marR="398145" algn="just">
              <a:lnSpc>
                <a:spcPts val="1430"/>
              </a:lnSpc>
              <a:spcBef>
                <a:spcPts val="60"/>
              </a:spcBef>
            </a:pPr>
            <a:r>
              <a:rPr lang="es-MX" sz="2400" spc="-5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anual</a:t>
            </a:r>
            <a:r>
              <a:rPr lang="es-MX" sz="2400" spc="4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de</a:t>
            </a:r>
            <a:r>
              <a:rPr lang="es-MX" sz="2400" spc="4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5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ingresos</a:t>
            </a:r>
            <a:r>
              <a:rPr lang="es-MX" sz="2400" spc="4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y</a:t>
            </a:r>
            <a:r>
              <a:rPr lang="es-MX" sz="2400" spc="4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3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egresos </a:t>
            </a:r>
            <a:r>
              <a:rPr lang="es-MX" sz="2400" spc="-5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de</a:t>
            </a:r>
            <a:r>
              <a:rPr lang="es-MX" sz="2400" spc="-7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8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la</a:t>
            </a:r>
            <a:r>
              <a:rPr lang="es-MX" sz="2400" spc="-75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 </a:t>
            </a:r>
            <a:r>
              <a:rPr lang="es-MX" sz="2400" spc="-10" dirty="0">
                <a:solidFill>
                  <a:schemeClr val="accent6">
                    <a:lumMod val="50000"/>
                  </a:schemeClr>
                </a:solidFill>
                <a:latin typeface="Lucida Sans"/>
                <a:cs typeface="Lucida Sans"/>
              </a:rPr>
              <a:t>Universidad.</a:t>
            </a:r>
            <a:endParaRPr lang="es-MX" sz="2400" dirty="0">
              <a:solidFill>
                <a:schemeClr val="accent6">
                  <a:lumMod val="50000"/>
                </a:schemeClr>
              </a:solidFill>
              <a:latin typeface="Lucida Sans"/>
              <a:cs typeface="Lucida Sans"/>
            </a:endParaRPr>
          </a:p>
          <a:p>
            <a:pPr marL="12700">
              <a:lnSpc>
                <a:spcPct val="100000"/>
              </a:lnSpc>
              <a:spcBef>
                <a:spcPts val="3315"/>
              </a:spcBef>
            </a:pPr>
            <a:endParaRPr sz="1100" dirty="0">
              <a:solidFill>
                <a:schemeClr val="accent6">
                  <a:lumMod val="50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AAC3A6F9-D804-5A30-27E6-8ED8DE18DEB2}"/>
              </a:ext>
            </a:extLst>
          </p:cNvPr>
          <p:cNvSpPr/>
          <p:nvPr/>
        </p:nvSpPr>
        <p:spPr>
          <a:xfrm>
            <a:off x="2070409" y="5839257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object 9">
            <a:extLst>
              <a:ext uri="{FF2B5EF4-FFF2-40B4-BE49-F238E27FC236}">
                <a16:creationId xmlns:a16="http://schemas.microsoft.com/office/drawing/2014/main" id="{F60D6BC5-03A4-BFBA-E31E-32F0AA26054C}"/>
              </a:ext>
            </a:extLst>
          </p:cNvPr>
          <p:cNvSpPr/>
          <p:nvPr/>
        </p:nvSpPr>
        <p:spPr>
          <a:xfrm>
            <a:off x="2070409" y="8262164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object 9">
            <a:extLst>
              <a:ext uri="{FF2B5EF4-FFF2-40B4-BE49-F238E27FC236}">
                <a16:creationId xmlns:a16="http://schemas.microsoft.com/office/drawing/2014/main" id="{2D6025C6-29C5-A6DC-0322-C4A6912B45D5}"/>
              </a:ext>
            </a:extLst>
          </p:cNvPr>
          <p:cNvSpPr/>
          <p:nvPr/>
        </p:nvSpPr>
        <p:spPr>
          <a:xfrm>
            <a:off x="10037445" y="8262164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4" name="object 9">
            <a:extLst>
              <a:ext uri="{FF2B5EF4-FFF2-40B4-BE49-F238E27FC236}">
                <a16:creationId xmlns:a16="http://schemas.microsoft.com/office/drawing/2014/main" id="{A45A3709-4796-16A6-49C2-2B2338E16473}"/>
              </a:ext>
            </a:extLst>
          </p:cNvPr>
          <p:cNvSpPr/>
          <p:nvPr/>
        </p:nvSpPr>
        <p:spPr>
          <a:xfrm>
            <a:off x="10037445" y="5804075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6D78B558-DC3A-8380-85DC-74C85BAC5F09}"/>
              </a:ext>
            </a:extLst>
          </p:cNvPr>
          <p:cNvSpPr/>
          <p:nvPr/>
        </p:nvSpPr>
        <p:spPr>
          <a:xfrm>
            <a:off x="10037445" y="3594275"/>
            <a:ext cx="90805" cy="1908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03889" y="1203899"/>
            <a:ext cx="18144336" cy="8892326"/>
            <a:chOff x="1203889" y="1203898"/>
            <a:chExt cx="18391738" cy="8900795"/>
          </a:xfrm>
        </p:grpSpPr>
        <p:sp>
          <p:nvSpPr>
            <p:cNvPr id="3" name="object 3"/>
            <p:cNvSpPr/>
            <p:nvPr/>
          </p:nvSpPr>
          <p:spPr>
            <a:xfrm>
              <a:off x="1203889" y="1203898"/>
              <a:ext cx="13641705" cy="8900795"/>
            </a:xfrm>
            <a:custGeom>
              <a:avLst/>
              <a:gdLst/>
              <a:ahLst/>
              <a:cxnLst/>
              <a:rect l="l" t="t" r="r" b="b"/>
              <a:pathLst>
                <a:path w="13641705" h="8900795">
                  <a:moveTo>
                    <a:pt x="13116721" y="0"/>
                  </a:moveTo>
                  <a:lnTo>
                    <a:pt x="524539" y="0"/>
                  </a:lnTo>
                  <a:lnTo>
                    <a:pt x="476794" y="2143"/>
                  </a:lnTo>
                  <a:lnTo>
                    <a:pt x="430251" y="8451"/>
                  </a:lnTo>
                  <a:lnTo>
                    <a:pt x="385094" y="18737"/>
                  </a:lnTo>
                  <a:lnTo>
                    <a:pt x="341509" y="32817"/>
                  </a:lnTo>
                  <a:lnTo>
                    <a:pt x="299680" y="50505"/>
                  </a:lnTo>
                  <a:lnTo>
                    <a:pt x="259792" y="71616"/>
                  </a:lnTo>
                  <a:lnTo>
                    <a:pt x="222032" y="95965"/>
                  </a:lnTo>
                  <a:lnTo>
                    <a:pt x="186583" y="123367"/>
                  </a:lnTo>
                  <a:lnTo>
                    <a:pt x="153632" y="153636"/>
                  </a:lnTo>
                  <a:lnTo>
                    <a:pt x="123363" y="186588"/>
                  </a:lnTo>
                  <a:lnTo>
                    <a:pt x="95962" y="222036"/>
                  </a:lnTo>
                  <a:lnTo>
                    <a:pt x="71614" y="259797"/>
                  </a:lnTo>
                  <a:lnTo>
                    <a:pt x="50503" y="299684"/>
                  </a:lnTo>
                  <a:lnTo>
                    <a:pt x="32816" y="341513"/>
                  </a:lnTo>
                  <a:lnTo>
                    <a:pt x="18736" y="385098"/>
                  </a:lnTo>
                  <a:lnTo>
                    <a:pt x="8450" y="430254"/>
                  </a:lnTo>
                  <a:lnTo>
                    <a:pt x="2143" y="476796"/>
                  </a:lnTo>
                  <a:lnTo>
                    <a:pt x="0" y="524539"/>
                  </a:lnTo>
                  <a:lnTo>
                    <a:pt x="0" y="8376226"/>
                  </a:lnTo>
                  <a:lnTo>
                    <a:pt x="2143" y="8423970"/>
                  </a:lnTo>
                  <a:lnTo>
                    <a:pt x="8450" y="8470513"/>
                  </a:lnTo>
                  <a:lnTo>
                    <a:pt x="18736" y="8515670"/>
                  </a:lnTo>
                  <a:lnTo>
                    <a:pt x="32816" y="8559256"/>
                  </a:lnTo>
                  <a:lnTo>
                    <a:pt x="50503" y="8601085"/>
                  </a:lnTo>
                  <a:lnTo>
                    <a:pt x="71614" y="8640972"/>
                  </a:lnTo>
                  <a:lnTo>
                    <a:pt x="95962" y="8678733"/>
                  </a:lnTo>
                  <a:lnTo>
                    <a:pt x="123363" y="8714181"/>
                  </a:lnTo>
                  <a:lnTo>
                    <a:pt x="153632" y="8747132"/>
                  </a:lnTo>
                  <a:lnTo>
                    <a:pt x="186583" y="8777401"/>
                  </a:lnTo>
                  <a:lnTo>
                    <a:pt x="222032" y="8804802"/>
                  </a:lnTo>
                  <a:lnTo>
                    <a:pt x="259792" y="8829151"/>
                  </a:lnTo>
                  <a:lnTo>
                    <a:pt x="299680" y="8850261"/>
                  </a:lnTo>
                  <a:lnTo>
                    <a:pt x="341509" y="8867949"/>
                  </a:lnTo>
                  <a:lnTo>
                    <a:pt x="385094" y="8882028"/>
                  </a:lnTo>
                  <a:lnTo>
                    <a:pt x="430251" y="8892314"/>
                  </a:lnTo>
                  <a:lnTo>
                    <a:pt x="476794" y="8898622"/>
                  </a:lnTo>
                  <a:lnTo>
                    <a:pt x="524539" y="8900765"/>
                  </a:lnTo>
                  <a:lnTo>
                    <a:pt x="13116721" y="8900765"/>
                  </a:lnTo>
                  <a:lnTo>
                    <a:pt x="13164463" y="8898622"/>
                  </a:lnTo>
                  <a:lnTo>
                    <a:pt x="13211005" y="8892314"/>
                  </a:lnTo>
                  <a:lnTo>
                    <a:pt x="13256160" y="8882028"/>
                  </a:lnTo>
                  <a:lnTo>
                    <a:pt x="13299745" y="8867949"/>
                  </a:lnTo>
                  <a:lnTo>
                    <a:pt x="13341573" y="8850261"/>
                  </a:lnTo>
                  <a:lnTo>
                    <a:pt x="13381459" y="8829151"/>
                  </a:lnTo>
                  <a:lnTo>
                    <a:pt x="13419219" y="8804802"/>
                  </a:lnTo>
                  <a:lnTo>
                    <a:pt x="13454667" y="8777401"/>
                  </a:lnTo>
                  <a:lnTo>
                    <a:pt x="13487618" y="8747132"/>
                  </a:lnTo>
                  <a:lnTo>
                    <a:pt x="13517886" y="8714181"/>
                  </a:lnTo>
                  <a:lnTo>
                    <a:pt x="13545287" y="8678733"/>
                  </a:lnTo>
                  <a:lnTo>
                    <a:pt x="13569635" y="8640972"/>
                  </a:lnTo>
                  <a:lnTo>
                    <a:pt x="13590746" y="8601085"/>
                  </a:lnTo>
                  <a:lnTo>
                    <a:pt x="13608433" y="8559256"/>
                  </a:lnTo>
                  <a:lnTo>
                    <a:pt x="13622512" y="8515670"/>
                  </a:lnTo>
                  <a:lnTo>
                    <a:pt x="13632798" y="8470513"/>
                  </a:lnTo>
                  <a:lnTo>
                    <a:pt x="13639105" y="8423970"/>
                  </a:lnTo>
                  <a:lnTo>
                    <a:pt x="13641249" y="8376226"/>
                  </a:lnTo>
                  <a:lnTo>
                    <a:pt x="13641249" y="524539"/>
                  </a:lnTo>
                  <a:lnTo>
                    <a:pt x="13639105" y="476796"/>
                  </a:lnTo>
                  <a:lnTo>
                    <a:pt x="13632798" y="430254"/>
                  </a:lnTo>
                  <a:lnTo>
                    <a:pt x="13622512" y="385098"/>
                  </a:lnTo>
                  <a:lnTo>
                    <a:pt x="13608433" y="341513"/>
                  </a:lnTo>
                  <a:lnTo>
                    <a:pt x="13590746" y="299684"/>
                  </a:lnTo>
                  <a:lnTo>
                    <a:pt x="13569635" y="259797"/>
                  </a:lnTo>
                  <a:lnTo>
                    <a:pt x="13545287" y="222036"/>
                  </a:lnTo>
                  <a:lnTo>
                    <a:pt x="13517886" y="186588"/>
                  </a:lnTo>
                  <a:lnTo>
                    <a:pt x="13487618" y="153636"/>
                  </a:lnTo>
                  <a:lnTo>
                    <a:pt x="13454667" y="123367"/>
                  </a:lnTo>
                  <a:lnTo>
                    <a:pt x="13419219" y="95965"/>
                  </a:lnTo>
                  <a:lnTo>
                    <a:pt x="13381459" y="71616"/>
                  </a:lnTo>
                  <a:lnTo>
                    <a:pt x="13341573" y="50505"/>
                  </a:lnTo>
                  <a:lnTo>
                    <a:pt x="13299745" y="32817"/>
                  </a:lnTo>
                  <a:lnTo>
                    <a:pt x="13256160" y="18737"/>
                  </a:lnTo>
                  <a:lnTo>
                    <a:pt x="13211005" y="8451"/>
                  </a:lnTo>
                  <a:lnTo>
                    <a:pt x="13164463" y="2143"/>
                  </a:lnTo>
                  <a:lnTo>
                    <a:pt x="13116721" y="0"/>
                  </a:lnTo>
                  <a:close/>
                </a:path>
              </a:pathLst>
            </a:custGeom>
            <a:solidFill>
              <a:srgbClr val="4D4D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46442" y="1843558"/>
              <a:ext cx="6449185" cy="7696875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2238862" y="1768475"/>
            <a:ext cx="7989570" cy="1521570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spcBef>
                <a:spcPts val="345"/>
              </a:spcBef>
            </a:pPr>
            <a:r>
              <a:rPr lang="es-MX" sz="4800" spc="-35" dirty="0">
                <a:solidFill>
                  <a:srgbClr val="F08A00"/>
                </a:solidFill>
                <a:latin typeface="Microsoft Sans Serif"/>
                <a:cs typeface="Microsoft Sans Serif"/>
              </a:rPr>
              <a:t>Disposiciones</a:t>
            </a:r>
            <a:r>
              <a:rPr lang="es-MX" sz="4800" spc="-10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4800" spc="-25" dirty="0">
                <a:solidFill>
                  <a:srgbClr val="F08A00"/>
                </a:solidFill>
                <a:latin typeface="Microsoft Sans Serif"/>
                <a:cs typeface="Microsoft Sans Serif"/>
              </a:rPr>
              <a:t>gubernamentales</a:t>
            </a:r>
            <a:endParaRPr lang="es-MX" sz="4800" dirty="0">
              <a:latin typeface="Microsoft Sans Serif"/>
              <a:cs typeface="Microsoft Sans Serif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191196" y="10479482"/>
            <a:ext cx="354965" cy="31675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-210" dirty="0">
                <a:solidFill>
                  <a:srgbClr val="FF8200"/>
                </a:solidFill>
                <a:latin typeface="Arial Black"/>
                <a:cs typeface="Arial Black"/>
              </a:rPr>
              <a:t>0</a:t>
            </a:r>
            <a:r>
              <a:rPr lang="es-MX" sz="1950" spc="-210" dirty="0">
                <a:solidFill>
                  <a:srgbClr val="FF8200"/>
                </a:solidFill>
                <a:latin typeface="Arial Black"/>
                <a:cs typeface="Arial Black"/>
              </a:rPr>
              <a:t>3</a:t>
            </a:r>
            <a:r>
              <a:rPr sz="1950" spc="-210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endParaRPr sz="195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859341" y="10727081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EC1F1F5F-020F-7EB1-3D7C-844BA68B2C8D}"/>
              </a:ext>
            </a:extLst>
          </p:cNvPr>
          <p:cNvGrpSpPr/>
          <p:nvPr/>
        </p:nvGrpSpPr>
        <p:grpSpPr>
          <a:xfrm>
            <a:off x="14471650" y="9916449"/>
            <a:ext cx="5105400" cy="919826"/>
            <a:chOff x="14090650" y="9676960"/>
            <a:chExt cx="5105400" cy="919826"/>
          </a:xfrm>
        </p:grpSpPr>
        <p:grpSp>
          <p:nvGrpSpPr>
            <p:cNvPr id="25" name="object 70">
              <a:extLst>
                <a:ext uri="{FF2B5EF4-FFF2-40B4-BE49-F238E27FC236}">
                  <a16:creationId xmlns:a16="http://schemas.microsoft.com/office/drawing/2014/main" id="{10D82A53-0799-350A-2BA2-67A744D478B5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28" name="object 71">
                <a:extLst>
                  <a:ext uri="{FF2B5EF4-FFF2-40B4-BE49-F238E27FC236}">
                    <a16:creationId xmlns:a16="http://schemas.microsoft.com/office/drawing/2014/main" id="{089E4EB9-E709-1A2A-8585-C5FD1E1BFF58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29" name="object 72">
                <a:extLst>
                  <a:ext uri="{FF2B5EF4-FFF2-40B4-BE49-F238E27FC236}">
                    <a16:creationId xmlns:a16="http://schemas.microsoft.com/office/drawing/2014/main" id="{71E07EC7-1C91-AC3E-8A74-A8A491669985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26" name="object 73">
              <a:extLst>
                <a:ext uri="{FF2B5EF4-FFF2-40B4-BE49-F238E27FC236}">
                  <a16:creationId xmlns:a16="http://schemas.microsoft.com/office/drawing/2014/main" id="{C1B01AA4-0B6F-91E7-EF90-56669910A4AC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27" name="object 74">
              <a:extLst>
                <a:ext uri="{FF2B5EF4-FFF2-40B4-BE49-F238E27FC236}">
                  <a16:creationId xmlns:a16="http://schemas.microsoft.com/office/drawing/2014/main" id="{BE207DAD-2D9D-B75D-2889-FB03A7CA13F2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  <p:sp>
        <p:nvSpPr>
          <p:cNvPr id="18" name="object 6">
            <a:extLst>
              <a:ext uri="{FF2B5EF4-FFF2-40B4-BE49-F238E27FC236}">
                <a16:creationId xmlns:a16="http://schemas.microsoft.com/office/drawing/2014/main" id="{22B6B295-2C76-053D-C134-EB7A8D8F01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156459" y="3687018"/>
            <a:ext cx="9495791" cy="5659883"/>
          </a:xfrm>
          <a:prstGeom prst="rect">
            <a:avLst/>
          </a:prstGeom>
        </p:spPr>
        <p:txBody>
          <a:bodyPr vert="horz" wrap="square" lIns="0" tIns="57785" rIns="0" bIns="0" rtlCol="0">
            <a:spAutoFit/>
          </a:bodyPr>
          <a:lstStyle/>
          <a:p>
            <a:pPr marL="12700" marR="5080" algn="just"/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En</a:t>
            </a:r>
            <a:r>
              <a:rPr sz="2800" spc="31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congruencia</a:t>
            </a:r>
            <a:r>
              <a:rPr sz="2800" spc="31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con</a:t>
            </a:r>
            <a:r>
              <a:rPr sz="2800" spc="32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31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Ley</a:t>
            </a:r>
            <a:r>
              <a:rPr sz="2800" spc="254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General</a:t>
            </a:r>
            <a:r>
              <a:rPr sz="2800" spc="2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254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Contabilidad</a:t>
            </a:r>
            <a:r>
              <a:rPr sz="2800" spc="2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Gubernamental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  <a:cs typeface="Stencil"/>
              </a:rPr>
              <a:t>,</a:t>
            </a:r>
            <a:r>
              <a:rPr sz="2800" spc="325" dirty="0">
                <a:solidFill>
                  <a:schemeClr val="bg1"/>
                </a:solidFill>
                <a:latin typeface="Lucida Sans" panose="020B0602030504020204" pitchFamily="34" charset="0"/>
                <a:cs typeface="Stencil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3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Universidad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Autónoma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Metropolitana</a:t>
            </a:r>
            <a:r>
              <a:rPr sz="2800" spc="29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emplea</a:t>
            </a:r>
            <a:r>
              <a:rPr sz="2800" spc="29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el</a:t>
            </a:r>
            <a:r>
              <a:rPr sz="2800" spc="29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clasificador</a:t>
            </a:r>
            <a:r>
              <a:rPr sz="2800" spc="2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por</a:t>
            </a:r>
            <a:r>
              <a:rPr sz="2800" spc="2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objeto</a:t>
            </a:r>
            <a:r>
              <a:rPr sz="2800" spc="2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23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gasto</a:t>
            </a:r>
            <a:r>
              <a:rPr sz="2800" spc="2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3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3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Federación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,</a:t>
            </a:r>
            <a:r>
              <a:rPr sz="2800" spc="235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para</a:t>
            </a:r>
            <a:r>
              <a:rPr sz="2800" spc="3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determinar</a:t>
            </a:r>
            <a:r>
              <a:rPr sz="2800" spc="3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las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partidas</a:t>
            </a:r>
            <a:r>
              <a:rPr sz="2800" spc="37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gasto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correspondientes</a:t>
            </a:r>
            <a:r>
              <a:rPr sz="2800" spc="37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a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las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necesidades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37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operación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y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gestión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37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los</a:t>
            </a:r>
            <a:r>
              <a:rPr sz="2800" spc="3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recursos asignados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.</a:t>
            </a:r>
            <a:endParaRPr sz="2800" dirty="0">
              <a:solidFill>
                <a:schemeClr val="bg1"/>
              </a:solidFill>
              <a:latin typeface="Lucida Sans" panose="020B0602030504020204" pitchFamily="34" charset="0"/>
              <a:cs typeface="Britannic Bold"/>
            </a:endParaRPr>
          </a:p>
          <a:p>
            <a:endParaRPr sz="2800" dirty="0">
              <a:solidFill>
                <a:schemeClr val="bg1"/>
              </a:solidFill>
              <a:latin typeface="Lucida Sans" panose="020B0602030504020204" pitchFamily="34" charset="0"/>
              <a:cs typeface="Britannic Bold"/>
            </a:endParaRPr>
          </a:p>
          <a:p>
            <a:pPr marL="12700" marR="5080" algn="just"/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Asimismo</a:t>
            </a:r>
            <a:r>
              <a:rPr sz="2800" spc="-7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se</a:t>
            </a:r>
            <a:r>
              <a:rPr sz="2800" spc="-11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incluye</a:t>
            </a:r>
            <a:r>
              <a:rPr sz="2800" spc="-10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en</a:t>
            </a:r>
            <a:r>
              <a:rPr sz="2800" spc="-8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el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Módulo</a:t>
            </a:r>
            <a:r>
              <a:rPr sz="2800" spc="-9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65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-45" dirty="0">
                <a:solidFill>
                  <a:schemeClr val="bg1"/>
                </a:solidFill>
                <a:latin typeface="Lucida Sans" panose="020B0602030504020204" pitchFamily="34" charset="0"/>
              </a:rPr>
              <a:t> Elaboración</a:t>
            </a:r>
            <a:r>
              <a:rPr sz="2800" spc="-7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0" dirty="0">
                <a:solidFill>
                  <a:schemeClr val="bg1"/>
                </a:solidFill>
                <a:latin typeface="Lucida Sans" panose="020B0602030504020204" pitchFamily="34" charset="0"/>
              </a:rPr>
              <a:t>del</a:t>
            </a:r>
            <a:r>
              <a:rPr sz="2800" spc="-9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Presupuesto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,</a:t>
            </a:r>
            <a:r>
              <a:rPr sz="2800" spc="-9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0" dirty="0">
                <a:solidFill>
                  <a:schemeClr val="bg1"/>
                </a:solidFill>
                <a:latin typeface="Lucida Sans" panose="020B0602030504020204" pitchFamily="34" charset="0"/>
              </a:rPr>
              <a:t>información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-4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los</a:t>
            </a:r>
            <a:r>
              <a:rPr sz="2800" spc="-4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proyectos</a:t>
            </a:r>
            <a:r>
              <a:rPr sz="2800" spc="-4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de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investigación</a:t>
            </a:r>
            <a:r>
              <a:rPr sz="2800" spc="229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aprobados</a:t>
            </a:r>
            <a:r>
              <a:rPr sz="2800" spc="23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en</a:t>
            </a:r>
            <a:r>
              <a:rPr sz="2800" spc="23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los</a:t>
            </a:r>
            <a:r>
              <a:rPr sz="2800" spc="23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consejos</a:t>
            </a:r>
            <a:r>
              <a:rPr sz="2800" spc="229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divisionales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,</a:t>
            </a:r>
            <a:r>
              <a:rPr sz="2800" spc="24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para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identificar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con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precisión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el</a:t>
            </a:r>
            <a:r>
              <a:rPr sz="2800" spc="30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ejercicio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presupuestal</a:t>
            </a:r>
            <a:r>
              <a:rPr sz="2800" spc="-7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en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30" dirty="0">
                <a:solidFill>
                  <a:schemeClr val="bg1"/>
                </a:solidFill>
                <a:latin typeface="Lucida Sans" panose="020B0602030504020204" pitchFamily="34" charset="0"/>
              </a:rPr>
              <a:t>investigación</a:t>
            </a:r>
            <a:r>
              <a:rPr sz="2800" spc="-3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,</a:t>
            </a:r>
            <a:r>
              <a:rPr sz="2800" spc="-10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conforme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lo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requiere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0" dirty="0">
                <a:solidFill>
                  <a:schemeClr val="bg1"/>
                </a:solidFill>
                <a:latin typeface="Lucida Sans" panose="020B0602030504020204" pitchFamily="34" charset="0"/>
              </a:rPr>
              <a:t>Auditoría</a:t>
            </a:r>
            <a:r>
              <a:rPr sz="2800" spc="-55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25" dirty="0">
                <a:solidFill>
                  <a:schemeClr val="bg1"/>
                </a:solidFill>
                <a:latin typeface="Lucida Sans" panose="020B0602030504020204" pitchFamily="34" charset="0"/>
              </a:rPr>
              <a:t>Superior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dirty="0">
                <a:solidFill>
                  <a:schemeClr val="bg1"/>
                </a:solidFill>
                <a:latin typeface="Lucida Sans" panose="020B0602030504020204" pitchFamily="34" charset="0"/>
              </a:rPr>
              <a:t>de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la</a:t>
            </a:r>
            <a:r>
              <a:rPr sz="2800" spc="-50" dirty="0">
                <a:solidFill>
                  <a:schemeClr val="bg1"/>
                </a:solidFill>
                <a:latin typeface="Lucida Sans" panose="020B0602030504020204" pitchFamily="34" charset="0"/>
              </a:rPr>
              <a:t> 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</a:rPr>
              <a:t>Federación</a:t>
            </a:r>
            <a:r>
              <a:rPr sz="2800" spc="-10" dirty="0">
                <a:solidFill>
                  <a:schemeClr val="bg1"/>
                </a:solidFill>
                <a:latin typeface="Lucida Sans" panose="020B0602030504020204" pitchFamily="34" charset="0"/>
                <a:cs typeface="Britannic Bold"/>
              </a:rPr>
              <a:t>.</a:t>
            </a:r>
            <a:endParaRPr sz="2800" dirty="0">
              <a:solidFill>
                <a:schemeClr val="bg1"/>
              </a:solidFill>
              <a:latin typeface="Lucida Sans" panose="020B0602030504020204" pitchFamily="34" charset="0"/>
              <a:cs typeface="Britannic Bold"/>
            </a:endParaRPr>
          </a:p>
        </p:txBody>
      </p:sp>
      <p:sp>
        <p:nvSpPr>
          <p:cNvPr id="19" name="object 9">
            <a:extLst>
              <a:ext uri="{FF2B5EF4-FFF2-40B4-BE49-F238E27FC236}">
                <a16:creationId xmlns:a16="http://schemas.microsoft.com/office/drawing/2014/main" id="{F923149D-B0C7-0EB8-F26A-3CA918A7A1AF}"/>
              </a:ext>
            </a:extLst>
          </p:cNvPr>
          <p:cNvSpPr/>
          <p:nvPr/>
        </p:nvSpPr>
        <p:spPr>
          <a:xfrm>
            <a:off x="1974850" y="1768475"/>
            <a:ext cx="90805" cy="1800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191196" y="1204297"/>
            <a:ext cx="18060664" cy="8900755"/>
            <a:chOff x="1203890" y="1203900"/>
            <a:chExt cx="18060664" cy="8900755"/>
          </a:xfrm>
        </p:grpSpPr>
        <p:sp>
          <p:nvSpPr>
            <p:cNvPr id="3" name="object 3"/>
            <p:cNvSpPr/>
            <p:nvPr/>
          </p:nvSpPr>
          <p:spPr>
            <a:xfrm>
              <a:off x="6711944" y="1574021"/>
              <a:ext cx="12552610" cy="8222892"/>
            </a:xfrm>
            <a:custGeom>
              <a:avLst/>
              <a:gdLst/>
              <a:ahLst/>
              <a:cxnLst/>
              <a:rect l="l" t="t" r="r" b="b"/>
              <a:pathLst>
                <a:path w="12028169" h="7746365">
                  <a:moveTo>
                    <a:pt x="11503984" y="0"/>
                  </a:moveTo>
                  <a:lnTo>
                    <a:pt x="524057" y="0"/>
                  </a:lnTo>
                  <a:lnTo>
                    <a:pt x="476357" y="2141"/>
                  </a:lnTo>
                  <a:lnTo>
                    <a:pt x="429858" y="8443"/>
                  </a:lnTo>
                  <a:lnTo>
                    <a:pt x="384743" y="18719"/>
                  </a:lnTo>
                  <a:lnTo>
                    <a:pt x="341198" y="32785"/>
                  </a:lnTo>
                  <a:lnTo>
                    <a:pt x="299407" y="50456"/>
                  </a:lnTo>
                  <a:lnTo>
                    <a:pt x="259556" y="71547"/>
                  </a:lnTo>
                  <a:lnTo>
                    <a:pt x="221831" y="95872"/>
                  </a:lnTo>
                  <a:lnTo>
                    <a:pt x="186415" y="123248"/>
                  </a:lnTo>
                  <a:lnTo>
                    <a:pt x="153494" y="153488"/>
                  </a:lnTo>
                  <a:lnTo>
                    <a:pt x="123252" y="186409"/>
                  </a:lnTo>
                  <a:lnTo>
                    <a:pt x="95876" y="221824"/>
                  </a:lnTo>
                  <a:lnTo>
                    <a:pt x="71549" y="259549"/>
                  </a:lnTo>
                  <a:lnTo>
                    <a:pt x="50458" y="299399"/>
                  </a:lnTo>
                  <a:lnTo>
                    <a:pt x="32786" y="341188"/>
                  </a:lnTo>
                  <a:lnTo>
                    <a:pt x="18720" y="384733"/>
                  </a:lnTo>
                  <a:lnTo>
                    <a:pt x="8443" y="429848"/>
                  </a:lnTo>
                  <a:lnTo>
                    <a:pt x="2141" y="476347"/>
                  </a:lnTo>
                  <a:lnTo>
                    <a:pt x="0" y="524046"/>
                  </a:lnTo>
                  <a:lnTo>
                    <a:pt x="0" y="7222052"/>
                  </a:lnTo>
                  <a:lnTo>
                    <a:pt x="2141" y="7269751"/>
                  </a:lnTo>
                  <a:lnTo>
                    <a:pt x="8443" y="7316251"/>
                  </a:lnTo>
                  <a:lnTo>
                    <a:pt x="18720" y="7361365"/>
                  </a:lnTo>
                  <a:lnTo>
                    <a:pt x="32786" y="7404910"/>
                  </a:lnTo>
                  <a:lnTo>
                    <a:pt x="50458" y="7446700"/>
                  </a:lnTo>
                  <a:lnTo>
                    <a:pt x="71549" y="7486550"/>
                  </a:lnTo>
                  <a:lnTo>
                    <a:pt x="95876" y="7524275"/>
                  </a:lnTo>
                  <a:lnTo>
                    <a:pt x="123252" y="7559690"/>
                  </a:lnTo>
                  <a:lnTo>
                    <a:pt x="153494" y="7592610"/>
                  </a:lnTo>
                  <a:lnTo>
                    <a:pt x="186415" y="7622850"/>
                  </a:lnTo>
                  <a:lnTo>
                    <a:pt x="221831" y="7650226"/>
                  </a:lnTo>
                  <a:lnTo>
                    <a:pt x="259556" y="7674552"/>
                  </a:lnTo>
                  <a:lnTo>
                    <a:pt x="299407" y="7695642"/>
                  </a:lnTo>
                  <a:lnTo>
                    <a:pt x="341198" y="7713313"/>
                  </a:lnTo>
                  <a:lnTo>
                    <a:pt x="384743" y="7727379"/>
                  </a:lnTo>
                  <a:lnTo>
                    <a:pt x="429858" y="7737656"/>
                  </a:lnTo>
                  <a:lnTo>
                    <a:pt x="476357" y="7743957"/>
                  </a:lnTo>
                  <a:lnTo>
                    <a:pt x="524057" y="7746099"/>
                  </a:lnTo>
                  <a:lnTo>
                    <a:pt x="11503984" y="7746099"/>
                  </a:lnTo>
                  <a:lnTo>
                    <a:pt x="11551684" y="7743957"/>
                  </a:lnTo>
                  <a:lnTo>
                    <a:pt x="11598183" y="7737656"/>
                  </a:lnTo>
                  <a:lnTo>
                    <a:pt x="11643298" y="7727379"/>
                  </a:lnTo>
                  <a:lnTo>
                    <a:pt x="11686842" y="7713313"/>
                  </a:lnTo>
                  <a:lnTo>
                    <a:pt x="11728632" y="7695642"/>
                  </a:lnTo>
                  <a:lnTo>
                    <a:pt x="11768482" y="7674552"/>
                  </a:lnTo>
                  <a:lnTo>
                    <a:pt x="11806207" y="7650226"/>
                  </a:lnTo>
                  <a:lnTo>
                    <a:pt x="11841622" y="7622850"/>
                  </a:lnTo>
                  <a:lnTo>
                    <a:pt x="11874542" y="7592610"/>
                  </a:lnTo>
                  <a:lnTo>
                    <a:pt x="11904783" y="7559690"/>
                  </a:lnTo>
                  <a:lnTo>
                    <a:pt x="11932158" y="7524275"/>
                  </a:lnTo>
                  <a:lnTo>
                    <a:pt x="11956484" y="7486550"/>
                  </a:lnTo>
                  <a:lnTo>
                    <a:pt x="11977575" y="7446700"/>
                  </a:lnTo>
                  <a:lnTo>
                    <a:pt x="11995246" y="7404910"/>
                  </a:lnTo>
                  <a:lnTo>
                    <a:pt x="12009312" y="7361365"/>
                  </a:lnTo>
                  <a:lnTo>
                    <a:pt x="12019588" y="7316251"/>
                  </a:lnTo>
                  <a:lnTo>
                    <a:pt x="12025890" y="7269751"/>
                  </a:lnTo>
                  <a:lnTo>
                    <a:pt x="12028031" y="7222052"/>
                  </a:lnTo>
                  <a:lnTo>
                    <a:pt x="12028031" y="524046"/>
                  </a:lnTo>
                  <a:lnTo>
                    <a:pt x="12025890" y="476347"/>
                  </a:lnTo>
                  <a:lnTo>
                    <a:pt x="12019588" y="429848"/>
                  </a:lnTo>
                  <a:lnTo>
                    <a:pt x="12009312" y="384733"/>
                  </a:lnTo>
                  <a:lnTo>
                    <a:pt x="11995246" y="341188"/>
                  </a:lnTo>
                  <a:lnTo>
                    <a:pt x="11977575" y="299399"/>
                  </a:lnTo>
                  <a:lnTo>
                    <a:pt x="11956484" y="259549"/>
                  </a:lnTo>
                  <a:lnTo>
                    <a:pt x="11932158" y="221824"/>
                  </a:lnTo>
                  <a:lnTo>
                    <a:pt x="11904783" y="186409"/>
                  </a:lnTo>
                  <a:lnTo>
                    <a:pt x="11874542" y="153488"/>
                  </a:lnTo>
                  <a:lnTo>
                    <a:pt x="11841622" y="123248"/>
                  </a:lnTo>
                  <a:lnTo>
                    <a:pt x="11806207" y="95872"/>
                  </a:lnTo>
                  <a:lnTo>
                    <a:pt x="11768482" y="71547"/>
                  </a:lnTo>
                  <a:lnTo>
                    <a:pt x="11728632" y="50456"/>
                  </a:lnTo>
                  <a:lnTo>
                    <a:pt x="11686842" y="32785"/>
                  </a:lnTo>
                  <a:lnTo>
                    <a:pt x="11643298" y="18719"/>
                  </a:lnTo>
                  <a:lnTo>
                    <a:pt x="11598183" y="8443"/>
                  </a:lnTo>
                  <a:lnTo>
                    <a:pt x="11551684" y="2141"/>
                  </a:lnTo>
                  <a:lnTo>
                    <a:pt x="11503984" y="0"/>
                  </a:lnTo>
                  <a:close/>
                </a:path>
              </a:pathLst>
            </a:custGeom>
            <a:solidFill>
              <a:srgbClr val="4D4D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3890" y="1203900"/>
              <a:ext cx="7043544" cy="8900755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8909050" y="4435475"/>
            <a:ext cx="9677400" cy="52136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6350" algn="just"/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9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planeación</a:t>
            </a:r>
            <a:r>
              <a:rPr lang="es-MX" sz="2600" spc="10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del</a:t>
            </a:r>
            <a:r>
              <a:rPr lang="es-MX" sz="2600" spc="9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presupuesto</a:t>
            </a:r>
            <a:r>
              <a:rPr lang="es-MX" sz="2600" spc="10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inició</a:t>
            </a:r>
            <a:r>
              <a:rPr lang="es-MX" sz="2600" spc="10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con</a:t>
            </a:r>
            <a:r>
              <a:rPr lang="es-MX" sz="2600" spc="9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10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definición</a:t>
            </a:r>
            <a:r>
              <a:rPr lang="es-MX" sz="2600" spc="10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9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rgbClr val="F08A00"/>
                </a:solidFill>
                <a:latin typeface="Microsoft Sans Serif"/>
                <a:ea typeface="+mj-ea"/>
                <a:cs typeface="Microsoft Sans Serif"/>
              </a:rPr>
              <a:t>pre-techos financieros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,</a:t>
            </a:r>
            <a:r>
              <a:rPr lang="es-MX" sz="2600" spc="114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considerando</a:t>
            </a:r>
            <a:r>
              <a:rPr lang="es-MX" sz="2600" spc="114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5" dirty="0">
                <a:solidFill>
                  <a:schemeClr val="bg1"/>
                </a:solidFill>
                <a:latin typeface="Microsoft Sans Serif"/>
                <a:cs typeface="Microsoft Sans Serif"/>
              </a:rPr>
              <a:t>los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recursos</a:t>
            </a:r>
            <a:r>
              <a:rPr lang="es-MX" sz="2600" spc="24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estimados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los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que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dispondrá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Institución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para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el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año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fiscal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 smtClean="0">
                <a:solidFill>
                  <a:schemeClr val="bg1"/>
                </a:solidFill>
                <a:latin typeface="Microsoft Sans Serif"/>
                <a:cs typeface="Microsoft Sans Serif"/>
              </a:rPr>
              <a:t>2026,</a:t>
            </a:r>
            <a:r>
              <a:rPr lang="es-MX" sz="2600" spc="245" dirty="0" smtClean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acordados</a:t>
            </a:r>
            <a:r>
              <a:rPr lang="es-MX" sz="2600" spc="2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entre </a:t>
            </a:r>
            <a:r>
              <a:rPr lang="es-MX" sz="2600" spc="-40" dirty="0">
                <a:solidFill>
                  <a:schemeClr val="bg1"/>
                </a:solidFill>
                <a:latin typeface="Microsoft Sans Serif"/>
                <a:cs typeface="Microsoft Sans Serif"/>
              </a:rPr>
              <a:t>Rectoría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55" dirty="0">
                <a:solidFill>
                  <a:schemeClr val="bg1"/>
                </a:solidFill>
                <a:latin typeface="Microsoft Sans Serif"/>
                <a:cs typeface="Microsoft Sans Serif"/>
              </a:rPr>
              <a:t>General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y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las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cinco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30" dirty="0">
                <a:solidFill>
                  <a:schemeClr val="bg1"/>
                </a:solidFill>
                <a:latin typeface="Microsoft Sans Serif"/>
                <a:cs typeface="Microsoft Sans Serif"/>
              </a:rPr>
              <a:t>unidades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universitarias.</a:t>
            </a:r>
            <a:endParaRPr lang="es-MX" sz="2600" dirty="0">
              <a:solidFill>
                <a:schemeClr val="bg1"/>
              </a:solidFill>
              <a:latin typeface="Microsoft Sans Serif"/>
              <a:cs typeface="Microsoft Sans Serif"/>
            </a:endParaRPr>
          </a:p>
          <a:p>
            <a:endParaRPr lang="es-MX" sz="2600" dirty="0">
              <a:solidFill>
                <a:schemeClr val="bg1"/>
              </a:solidFill>
              <a:latin typeface="Microsoft Sans Serif"/>
              <a:cs typeface="Microsoft Sans Serif"/>
            </a:endParaRPr>
          </a:p>
          <a:p>
            <a:pPr marL="12700" marR="5080" algn="just"/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Una</a:t>
            </a:r>
            <a:r>
              <a:rPr lang="es-MX" sz="2600" spc="16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vez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establecido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el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techo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presupuestal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Unidad,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se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acordó</a:t>
            </a:r>
            <a:r>
              <a:rPr lang="es-MX" sz="2600" spc="16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con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las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divisiones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sus</a:t>
            </a:r>
            <a:r>
              <a:rPr lang="es-MX" sz="2600" spc="17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techos </a:t>
            </a:r>
            <a:r>
              <a:rPr lang="es-MX" sz="2600" spc="-30" dirty="0">
                <a:solidFill>
                  <a:schemeClr val="bg1"/>
                </a:solidFill>
                <a:latin typeface="Microsoft Sans Serif"/>
                <a:cs typeface="Microsoft Sans Serif"/>
              </a:rPr>
              <a:t>presupuestales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y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se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realizó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el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análisis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correspondiente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para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distribuir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los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recursos</a:t>
            </a:r>
            <a:r>
              <a:rPr lang="es-MX" sz="2600" spc="-5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a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las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coordinaciones </a:t>
            </a:r>
            <a:r>
              <a:rPr lang="es-MX" sz="2600" spc="-30" dirty="0">
                <a:solidFill>
                  <a:schemeClr val="bg1"/>
                </a:solidFill>
                <a:latin typeface="Microsoft Sans Serif"/>
                <a:cs typeface="Microsoft Sans Serif"/>
              </a:rPr>
              <a:t>administrativas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-40" dirty="0">
                <a:solidFill>
                  <a:schemeClr val="bg1"/>
                </a:solidFill>
                <a:latin typeface="Microsoft Sans Serif"/>
                <a:cs typeface="Microsoft Sans Serif"/>
              </a:rPr>
              <a:t> Rectoría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y</a:t>
            </a:r>
            <a:r>
              <a:rPr lang="es-MX" sz="2600" spc="-4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Secretaría</a:t>
            </a:r>
            <a:r>
              <a:rPr lang="es-MX" sz="2600" spc="-4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-4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Unidad.</a:t>
            </a:r>
            <a:endParaRPr lang="es-MX" sz="2600" dirty="0">
              <a:solidFill>
                <a:schemeClr val="bg1"/>
              </a:solidFill>
              <a:latin typeface="Microsoft Sans Serif"/>
              <a:cs typeface="Microsoft Sans Serif"/>
            </a:endParaRPr>
          </a:p>
          <a:p>
            <a:endParaRPr lang="es-MX" sz="2600" dirty="0">
              <a:solidFill>
                <a:schemeClr val="bg1"/>
              </a:solidFill>
              <a:latin typeface="Microsoft Sans Serif"/>
              <a:cs typeface="Microsoft Sans Serif"/>
            </a:endParaRPr>
          </a:p>
          <a:p>
            <a:pPr marL="12700" marR="13970" algn="just"/>
            <a:r>
              <a:rPr lang="es-MX" sz="2600" spc="-80" dirty="0">
                <a:solidFill>
                  <a:schemeClr val="bg1"/>
                </a:solidFill>
                <a:latin typeface="Microsoft Sans Serif"/>
                <a:cs typeface="Microsoft Sans Serif"/>
              </a:rPr>
              <a:t>El</a:t>
            </a:r>
            <a:r>
              <a:rPr lang="es-MX" sz="2600" spc="-3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proceso</a:t>
            </a:r>
            <a:r>
              <a:rPr lang="es-MX" sz="2600" spc="-4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de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registro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se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realizó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conforme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a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los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5" dirty="0">
                <a:solidFill>
                  <a:schemeClr val="bg1"/>
                </a:solidFill>
                <a:latin typeface="Microsoft Sans Serif"/>
                <a:cs typeface="Microsoft Sans Serif"/>
              </a:rPr>
              <a:t>lineamientos</a:t>
            </a:r>
            <a:r>
              <a:rPr lang="es-MX" sz="2600" spc="-30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y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20" dirty="0">
                <a:solidFill>
                  <a:schemeClr val="bg1"/>
                </a:solidFill>
                <a:latin typeface="Microsoft Sans Serif"/>
                <a:cs typeface="Microsoft Sans Serif"/>
              </a:rPr>
              <a:t>calendario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establecidos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por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dirty="0">
                <a:solidFill>
                  <a:schemeClr val="bg1"/>
                </a:solidFill>
                <a:latin typeface="Microsoft Sans Serif"/>
                <a:cs typeface="Microsoft Sans Serif"/>
              </a:rPr>
              <a:t>la</a:t>
            </a:r>
            <a:r>
              <a:rPr lang="es-MX" sz="2600" spc="-35" dirty="0">
                <a:solidFill>
                  <a:schemeClr val="bg1"/>
                </a:solidFill>
                <a:latin typeface="Microsoft Sans Serif"/>
                <a:cs typeface="Microsoft Sans Serif"/>
              </a:rPr>
              <a:t> </a:t>
            </a:r>
            <a:r>
              <a:rPr lang="es-MX" sz="2600" spc="-10" dirty="0">
                <a:solidFill>
                  <a:schemeClr val="bg1"/>
                </a:solidFill>
                <a:latin typeface="Microsoft Sans Serif"/>
                <a:cs typeface="Microsoft Sans Serif"/>
              </a:rPr>
              <a:t>Rectoría General.</a:t>
            </a:r>
            <a:endParaRPr lang="es-MX" sz="2600" dirty="0">
              <a:solidFill>
                <a:schemeClr val="bg1"/>
              </a:solidFill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9521674" y="2349063"/>
            <a:ext cx="9064776" cy="2510303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/>
            <a:r>
              <a:rPr lang="es-MX" sz="5400" spc="-65" dirty="0">
                <a:solidFill>
                  <a:srgbClr val="F08A00"/>
                </a:solidFill>
                <a:latin typeface="Microsoft Sans Serif"/>
                <a:cs typeface="Microsoft Sans Serif"/>
              </a:rPr>
              <a:t>Proceso</a:t>
            </a:r>
            <a:r>
              <a:rPr lang="es-MX" sz="5400" spc="-16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5400" spc="-60" dirty="0">
                <a:solidFill>
                  <a:srgbClr val="F08A00"/>
                </a:solidFill>
                <a:latin typeface="Microsoft Sans Serif"/>
                <a:cs typeface="Microsoft Sans Serif"/>
              </a:rPr>
              <a:t>de</a:t>
            </a:r>
            <a:r>
              <a:rPr lang="es-MX" sz="5400" spc="-155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5400" spc="-35" dirty="0">
                <a:solidFill>
                  <a:srgbClr val="F08A00"/>
                </a:solidFill>
                <a:latin typeface="Microsoft Sans Serif"/>
                <a:cs typeface="Microsoft Sans Serif"/>
              </a:rPr>
              <a:t>elaboración</a:t>
            </a:r>
            <a:r>
              <a:rPr lang="es-MX" sz="5400" spc="-16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5400" spc="-60" dirty="0">
                <a:solidFill>
                  <a:srgbClr val="F08A00"/>
                </a:solidFill>
                <a:latin typeface="Microsoft Sans Serif"/>
                <a:cs typeface="Microsoft Sans Serif"/>
              </a:rPr>
              <a:t>de</a:t>
            </a:r>
            <a:r>
              <a:rPr lang="es-MX" sz="5400" spc="-155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5400" spc="-10" dirty="0">
                <a:solidFill>
                  <a:srgbClr val="F08A00"/>
                </a:solidFill>
                <a:latin typeface="Microsoft Sans Serif"/>
                <a:cs typeface="Microsoft Sans Serif"/>
              </a:rPr>
              <a:t>presupuesto</a:t>
            </a:r>
            <a:r>
              <a:rPr lang="es-MX" sz="5400" dirty="0">
                <a:latin typeface="Microsoft Sans Serif"/>
                <a:cs typeface="Microsoft Sans Serif"/>
              </a:rPr>
              <a:t/>
            </a:r>
            <a:br>
              <a:rPr lang="es-MX" sz="5400" dirty="0">
                <a:latin typeface="Microsoft Sans Serif"/>
                <a:cs typeface="Microsoft Sans Serif"/>
              </a:rPr>
            </a:br>
            <a:endParaRPr sz="5400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91196" y="10479482"/>
            <a:ext cx="1341945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68020" algn="l"/>
                <a:tab pos="13406119" algn="l"/>
              </a:tabLst>
            </a:pPr>
            <a:r>
              <a:rPr sz="1950" spc="-25" dirty="0">
                <a:solidFill>
                  <a:srgbClr val="FF8200"/>
                </a:solidFill>
                <a:latin typeface="Arial Black"/>
                <a:cs typeface="Arial Black"/>
              </a:rPr>
              <a:t>0</a:t>
            </a:r>
            <a:r>
              <a:rPr lang="es-MX" sz="1950" spc="-25" dirty="0">
                <a:solidFill>
                  <a:srgbClr val="FF8200"/>
                </a:solidFill>
                <a:latin typeface="Arial Black"/>
                <a:cs typeface="Arial Black"/>
              </a:rPr>
              <a:t>4</a:t>
            </a:r>
            <a:r>
              <a:rPr sz="1950" spc="-25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r>
              <a:rPr sz="1950" dirty="0">
                <a:solidFill>
                  <a:srgbClr val="FF8200"/>
                </a:solidFill>
                <a:latin typeface="Arial Black"/>
                <a:cs typeface="Arial Black"/>
              </a:rPr>
              <a:t>	</a:t>
            </a:r>
            <a:r>
              <a:rPr sz="1950" u="heavy" dirty="0">
                <a:solidFill>
                  <a:srgbClr val="FF8200"/>
                </a:solidFill>
                <a:uFill>
                  <a:solidFill>
                    <a:srgbClr val="FF8200"/>
                  </a:solidFill>
                </a:uFill>
                <a:latin typeface="Arial Black"/>
                <a:cs typeface="Arial Black"/>
              </a:rPr>
              <a:t>	</a:t>
            </a:r>
            <a:endParaRPr sz="1950" dirty="0">
              <a:latin typeface="Arial Black"/>
              <a:cs typeface="Arial Black"/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F0032674-350C-BB98-8CC7-4EC34AC89FFB}"/>
              </a:ext>
            </a:extLst>
          </p:cNvPr>
          <p:cNvGrpSpPr/>
          <p:nvPr/>
        </p:nvGrpSpPr>
        <p:grpSpPr>
          <a:xfrm>
            <a:off x="14587972" y="9949900"/>
            <a:ext cx="5105400" cy="919826"/>
            <a:chOff x="14090650" y="9676960"/>
            <a:chExt cx="5105400" cy="919826"/>
          </a:xfrm>
        </p:grpSpPr>
        <p:grpSp>
          <p:nvGrpSpPr>
            <p:cNvPr id="25" name="object 70">
              <a:extLst>
                <a:ext uri="{FF2B5EF4-FFF2-40B4-BE49-F238E27FC236}">
                  <a16:creationId xmlns:a16="http://schemas.microsoft.com/office/drawing/2014/main" id="{0C33E1EA-5A73-F961-1027-0F0E36F93FA8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28" name="object 71">
                <a:extLst>
                  <a:ext uri="{FF2B5EF4-FFF2-40B4-BE49-F238E27FC236}">
                    <a16:creationId xmlns:a16="http://schemas.microsoft.com/office/drawing/2014/main" id="{24431A35-635D-F817-9DCF-EDD28ABD2A39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29" name="object 72">
                <a:extLst>
                  <a:ext uri="{FF2B5EF4-FFF2-40B4-BE49-F238E27FC236}">
                    <a16:creationId xmlns:a16="http://schemas.microsoft.com/office/drawing/2014/main" id="{00B16EEA-5059-21FE-F386-0F73FC81A334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26" name="object 73">
              <a:extLst>
                <a:ext uri="{FF2B5EF4-FFF2-40B4-BE49-F238E27FC236}">
                  <a16:creationId xmlns:a16="http://schemas.microsoft.com/office/drawing/2014/main" id="{CAEE7E37-353F-F12E-D1BB-434DDEEEBBE1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27" name="object 74">
              <a:extLst>
                <a:ext uri="{FF2B5EF4-FFF2-40B4-BE49-F238E27FC236}">
                  <a16:creationId xmlns:a16="http://schemas.microsoft.com/office/drawing/2014/main" id="{B7CC6577-C9CC-9CF5-678C-0DA7FA5DDEC1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  <p:sp>
        <p:nvSpPr>
          <p:cNvPr id="18" name="object 9">
            <a:extLst>
              <a:ext uri="{FF2B5EF4-FFF2-40B4-BE49-F238E27FC236}">
                <a16:creationId xmlns:a16="http://schemas.microsoft.com/office/drawing/2014/main" id="{605709FD-C3D9-FCB5-6D57-5C5B3A2D6A52}"/>
              </a:ext>
            </a:extLst>
          </p:cNvPr>
          <p:cNvSpPr/>
          <p:nvPr/>
        </p:nvSpPr>
        <p:spPr>
          <a:xfrm>
            <a:off x="9213850" y="2330675"/>
            <a:ext cx="90805" cy="1800000"/>
          </a:xfrm>
          <a:custGeom>
            <a:avLst/>
            <a:gdLst/>
            <a:ahLst/>
            <a:cxnLst/>
            <a:rect l="l" t="t" r="r" b="b"/>
            <a:pathLst>
              <a:path w="90805" h="1426209">
                <a:moveTo>
                  <a:pt x="90656" y="0"/>
                </a:moveTo>
                <a:lnTo>
                  <a:pt x="0" y="0"/>
                </a:lnTo>
                <a:lnTo>
                  <a:pt x="0" y="1426197"/>
                </a:lnTo>
                <a:lnTo>
                  <a:pt x="90656" y="1426197"/>
                </a:lnTo>
                <a:lnTo>
                  <a:pt x="90656" y="0"/>
                </a:lnTo>
                <a:close/>
              </a:path>
            </a:pathLst>
          </a:custGeom>
          <a:solidFill>
            <a:srgbClr val="FF82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>
            <a:extLst>
              <a:ext uri="{FF2B5EF4-FFF2-40B4-BE49-F238E27FC236}">
                <a16:creationId xmlns:a16="http://schemas.microsoft.com/office/drawing/2014/main" id="{65762E33-BB8A-08D9-4AED-98CBDEC3810E}"/>
              </a:ext>
            </a:extLst>
          </p:cNvPr>
          <p:cNvSpPr/>
          <p:nvPr/>
        </p:nvSpPr>
        <p:spPr>
          <a:xfrm>
            <a:off x="2889250" y="2143335"/>
            <a:ext cx="14325600" cy="7321340"/>
          </a:xfrm>
          <a:prstGeom prst="rect">
            <a:avLst/>
          </a:prstGeom>
          <a:solidFill>
            <a:srgbClr val="FF820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6"/>
          <p:cNvSpPr txBox="1"/>
          <p:nvPr/>
        </p:nvSpPr>
        <p:spPr>
          <a:xfrm>
            <a:off x="1136650" y="10531475"/>
            <a:ext cx="40449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0</a:t>
            </a:r>
            <a:r>
              <a:rPr kumimoji="0" lang="es-MX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5</a:t>
            </a:r>
            <a:r>
              <a:rPr kumimoji="0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5370C7D3-C92E-8466-1441-2E47AC4A60F0}"/>
              </a:ext>
            </a:extLst>
          </p:cNvPr>
          <p:cNvSpPr txBox="1">
            <a:spLocks/>
          </p:cNvSpPr>
          <p:nvPr/>
        </p:nvSpPr>
        <p:spPr>
          <a:xfrm>
            <a:off x="1258495" y="473075"/>
            <a:ext cx="14203755" cy="14330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8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DIFERENCIA PEF APROBADO 2025 </a:t>
            </a:r>
            <a:r>
              <a:rPr kumimoji="0" lang="es-MX" sz="4800" b="1" i="1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VS</a:t>
            </a:r>
            <a:r>
              <a:rPr kumimoji="0" lang="es-MX" sz="48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2026</a:t>
            </a:r>
          </a:p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4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(cifras en millones de pesos)</a:t>
            </a:r>
            <a:endParaRPr kumimoji="0" lang="es-MX" sz="4400" b="0" i="0" u="none" strike="noStrike" kern="0" cap="none" spc="0" normalizeH="0" baseline="0" noProof="0" dirty="0">
              <a:ln>
                <a:noFill/>
              </a:ln>
              <a:solidFill>
                <a:srgbClr val="FF820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F877589F-DC19-0394-69BE-2058DAC14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4161688"/>
              </p:ext>
            </p:extLst>
          </p:nvPr>
        </p:nvGraphicFramePr>
        <p:xfrm>
          <a:off x="2965450" y="2208142"/>
          <a:ext cx="14173200" cy="71892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0314">
                  <a:extLst>
                    <a:ext uri="{9D8B030D-6E8A-4147-A177-3AD203B41FA5}">
                      <a16:colId xmlns:a16="http://schemas.microsoft.com/office/drawing/2014/main" val="655218786"/>
                    </a:ext>
                  </a:extLst>
                </a:gridCol>
                <a:gridCol w="2906483">
                  <a:extLst>
                    <a:ext uri="{9D8B030D-6E8A-4147-A177-3AD203B41FA5}">
                      <a16:colId xmlns:a16="http://schemas.microsoft.com/office/drawing/2014/main" val="806665723"/>
                    </a:ext>
                  </a:extLst>
                </a:gridCol>
                <a:gridCol w="2676058">
                  <a:extLst>
                    <a:ext uri="{9D8B030D-6E8A-4147-A177-3AD203B41FA5}">
                      <a16:colId xmlns:a16="http://schemas.microsoft.com/office/drawing/2014/main" val="80505888"/>
                    </a:ext>
                  </a:extLst>
                </a:gridCol>
                <a:gridCol w="2842091">
                  <a:extLst>
                    <a:ext uri="{9D8B030D-6E8A-4147-A177-3AD203B41FA5}">
                      <a16:colId xmlns:a16="http://schemas.microsoft.com/office/drawing/2014/main" val="889480276"/>
                    </a:ext>
                  </a:extLst>
                </a:gridCol>
                <a:gridCol w="2708254">
                  <a:extLst>
                    <a:ext uri="{9D8B030D-6E8A-4147-A177-3AD203B41FA5}">
                      <a16:colId xmlns:a16="http://schemas.microsoft.com/office/drawing/2014/main" val="4095935692"/>
                    </a:ext>
                  </a:extLst>
                </a:gridCol>
              </a:tblGrid>
              <a:tr h="883665"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CAPÍTULO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PEF 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PEF 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DIFERENCIA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510113"/>
                  </a:ext>
                </a:extLst>
              </a:tr>
              <a:tr h="883665"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75713"/>
                  </a:ext>
                </a:extLst>
              </a:tr>
              <a:tr h="1047475">
                <a:tc>
                  <a:txBody>
                    <a:bodyPr/>
                    <a:lstStyle/>
                    <a:p>
                      <a:pPr algn="ct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6,683.2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ptos Narrow" panose="020B0004020202020204" pitchFamily="34" charset="0"/>
                        </a:rPr>
                        <a:t>6,893.7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3.14%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056340"/>
                  </a:ext>
                </a:extLst>
              </a:tr>
              <a:tr h="1030941">
                <a:tc>
                  <a:txBody>
                    <a:bodyPr/>
                    <a:lstStyle/>
                    <a:p>
                      <a:pPr algn="ct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1,125.8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ptos Narrow" panose="020B0004020202020204" pitchFamily="34" charset="0"/>
                        </a:rPr>
                        <a:t>1,159.6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621050"/>
                  </a:ext>
                </a:extLst>
              </a:tr>
              <a:tr h="1030941">
                <a:tc>
                  <a:txBody>
                    <a:bodyPr/>
                    <a:lstStyle/>
                    <a:p>
                      <a:pPr algn="ct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1,780.0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ptos Narrow" panose="020B0004020202020204" pitchFamily="34" charset="0"/>
                        </a:rPr>
                        <a:t>1,833.4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827884"/>
                  </a:ext>
                </a:extLst>
              </a:tr>
              <a:tr h="1030941">
                <a:tc>
                  <a:txBody>
                    <a:bodyPr/>
                    <a:lstStyle/>
                    <a:p>
                      <a:pPr algn="ct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207.7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ptos Narrow" panose="020B0004020202020204" pitchFamily="34" charset="0"/>
                        </a:rPr>
                        <a:t>214.0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55707"/>
                  </a:ext>
                </a:extLst>
              </a:tr>
              <a:tr h="1281664">
                <a:tc>
                  <a:txBody>
                    <a:bodyPr/>
                    <a:lstStyle/>
                    <a:p>
                      <a:pPr algn="ct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9,796.7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ptos Narrow" panose="020B0004020202020204" pitchFamily="34" charset="0"/>
                        </a:rPr>
                        <a:t>10,090.8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294.1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6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910481"/>
                  </a:ext>
                </a:extLst>
              </a:tr>
            </a:tbl>
          </a:graphicData>
        </a:graphic>
      </p:graphicFrame>
      <p:sp>
        <p:nvSpPr>
          <p:cNvPr id="12" name="object 17">
            <a:extLst>
              <a:ext uri="{FF2B5EF4-FFF2-40B4-BE49-F238E27FC236}">
                <a16:creationId xmlns:a16="http://schemas.microsoft.com/office/drawing/2014/main" id="{60652D4F-34F1-BE63-E6FA-AD9F60818164}"/>
              </a:ext>
            </a:extLst>
          </p:cNvPr>
          <p:cNvSpPr/>
          <p:nvPr/>
        </p:nvSpPr>
        <p:spPr>
          <a:xfrm>
            <a:off x="1859341" y="10727081"/>
            <a:ext cx="124920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9933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45FF0089-3DA5-5AA0-40C2-7BB392219239}"/>
              </a:ext>
            </a:extLst>
          </p:cNvPr>
          <p:cNvGrpSpPr/>
          <p:nvPr/>
        </p:nvGrpSpPr>
        <p:grpSpPr>
          <a:xfrm>
            <a:off x="14547850" y="9951588"/>
            <a:ext cx="5334000" cy="1194493"/>
            <a:chOff x="14166850" y="9388475"/>
            <a:chExt cx="5334000" cy="1194493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D49248FF-9D16-B393-1C48-C6427BBA92B5}"/>
                </a:ext>
              </a:extLst>
            </p:cNvPr>
            <p:cNvSpPr/>
            <p:nvPr/>
          </p:nvSpPr>
          <p:spPr>
            <a:xfrm>
              <a:off x="14166850" y="9388475"/>
              <a:ext cx="5334000" cy="11944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15B3A629-58B1-CA73-EFE4-73AD605CBC41}"/>
                </a:ext>
              </a:extLst>
            </p:cNvPr>
            <p:cNvGrpSpPr/>
            <p:nvPr/>
          </p:nvGrpSpPr>
          <p:grpSpPr>
            <a:xfrm>
              <a:off x="14319250" y="9452786"/>
              <a:ext cx="5105400" cy="919826"/>
              <a:chOff x="14090650" y="9676960"/>
              <a:chExt cx="5105400" cy="919826"/>
            </a:xfrm>
            <a:noFill/>
          </p:grpSpPr>
          <p:grpSp>
            <p:nvGrpSpPr>
              <p:cNvPr id="14" name="object 70">
                <a:extLst>
                  <a:ext uri="{FF2B5EF4-FFF2-40B4-BE49-F238E27FC236}">
                    <a16:creationId xmlns:a16="http://schemas.microsoft.com/office/drawing/2014/main" id="{2B24E15D-4BE6-8747-8B9B-2027CD2BA6B3}"/>
                  </a:ext>
                </a:extLst>
              </p:cNvPr>
              <p:cNvGrpSpPr/>
              <p:nvPr/>
            </p:nvGrpSpPr>
            <p:grpSpPr>
              <a:xfrm>
                <a:off x="14090650" y="9676960"/>
                <a:ext cx="3091725" cy="919826"/>
                <a:chOff x="14930000" y="10191274"/>
                <a:chExt cx="1929130" cy="579755"/>
              </a:xfrm>
              <a:grpFill/>
            </p:grpSpPr>
            <p:pic>
              <p:nvPicPr>
                <p:cNvPr id="17" name="object 71">
                  <a:extLst>
                    <a:ext uri="{FF2B5EF4-FFF2-40B4-BE49-F238E27FC236}">
                      <a16:creationId xmlns:a16="http://schemas.microsoft.com/office/drawing/2014/main" id="{FC8A2915-2A55-5127-4698-439E3461711B}"/>
                    </a:ext>
                  </a:extLst>
                </p:cNvPr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4930000" y="10193112"/>
                  <a:ext cx="857144" cy="434378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18" name="object 72">
                  <a:extLst>
                    <a:ext uri="{FF2B5EF4-FFF2-40B4-BE49-F238E27FC236}">
                      <a16:creationId xmlns:a16="http://schemas.microsoft.com/office/drawing/2014/main" id="{68F2928F-5946-0EF3-CDA9-98EEA8140498}"/>
                    </a:ext>
                  </a:extLst>
                </p:cNvPr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5819131" y="10191274"/>
                  <a:ext cx="1039512" cy="579132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  <p:pic>
            <p:nvPicPr>
              <p:cNvPr id="15" name="object 73">
                <a:extLst>
                  <a:ext uri="{FF2B5EF4-FFF2-40B4-BE49-F238E27FC236}">
                    <a16:creationId xmlns:a16="http://schemas.microsoft.com/office/drawing/2014/main" id="{41990056-1884-777F-4DA2-CD5C5A268DFA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7367250" y="9856736"/>
                <a:ext cx="1828800" cy="643073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6" name="object 74">
                <a:extLst>
                  <a:ext uri="{FF2B5EF4-FFF2-40B4-BE49-F238E27FC236}">
                    <a16:creationId xmlns:a16="http://schemas.microsoft.com/office/drawing/2014/main" id="{C357F179-CE50-FB5D-197F-FCA777DDDF94}"/>
                  </a:ext>
                </a:extLst>
              </p:cNvPr>
              <p:cNvSpPr txBox="1"/>
              <p:nvPr/>
            </p:nvSpPr>
            <p:spPr>
              <a:xfrm>
                <a:off x="14319250" y="10379075"/>
                <a:ext cx="914400" cy="17589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0" tIns="17145" rIns="0" bIns="0" rtlCol="0">
                <a:spAutoFit/>
              </a:bodyPr>
              <a:lstStyle/>
              <a:p>
                <a:pPr marL="12700" marR="0" lvl="0" indent="0" defTabSz="914400" eaLnBrk="1" fontAlgn="auto" latinLnBrk="0" hangingPunct="1">
                  <a:lnSpc>
                    <a:spcPct val="100000"/>
                  </a:lnSpc>
                  <a:spcBef>
                    <a:spcPts val="13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000" b="1" i="0" u="none" strike="noStrike" kern="0" cap="none" spc="10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2025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5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-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8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2029 </a:t>
                </a:r>
                <a:endParaRPr kumimoji="0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EB78FDD-486F-7E67-E418-0BF6C62D63A4}"/>
              </a:ext>
            </a:extLst>
          </p:cNvPr>
          <p:cNvSpPr txBox="1"/>
          <p:nvPr/>
        </p:nvSpPr>
        <p:spPr>
          <a:xfrm>
            <a:off x="3041650" y="9649606"/>
            <a:ext cx="10916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>
                <a:solidFill>
                  <a:schemeClr val="bg1"/>
                </a:solidFill>
              </a:rPr>
              <a:t>Capítulo 1000 presupuesto modificado 2025</a:t>
            </a:r>
          </a:p>
          <a:p>
            <a:r>
              <a:rPr lang="es-MX" sz="2000" dirty="0">
                <a:solidFill>
                  <a:schemeClr val="bg1"/>
                </a:solidFill>
              </a:rPr>
              <a:t>Capítulos 2000 al 4000 PEF 2025 sin recursos de obras, con un incremento de 224.1 </a:t>
            </a:r>
            <a:r>
              <a:rPr lang="es-MX" sz="2000" dirty="0" err="1">
                <a:solidFill>
                  <a:schemeClr val="bg1"/>
                </a:solidFill>
              </a:rPr>
              <a:t>mdp</a:t>
            </a:r>
            <a:r>
              <a:rPr lang="es-MX" sz="20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7898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ángulo 26">
            <a:extLst>
              <a:ext uri="{FF2B5EF4-FFF2-40B4-BE49-F238E27FC236}">
                <a16:creationId xmlns:a16="http://schemas.microsoft.com/office/drawing/2014/main" id="{65762E33-BB8A-08D9-4AED-98CBDEC3810E}"/>
              </a:ext>
            </a:extLst>
          </p:cNvPr>
          <p:cNvSpPr/>
          <p:nvPr/>
        </p:nvSpPr>
        <p:spPr>
          <a:xfrm>
            <a:off x="2889250" y="2143335"/>
            <a:ext cx="14325600" cy="7321340"/>
          </a:xfrm>
          <a:prstGeom prst="rect">
            <a:avLst/>
          </a:prstGeom>
          <a:solidFill>
            <a:srgbClr val="FF8200"/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object 6"/>
          <p:cNvSpPr txBox="1"/>
          <p:nvPr/>
        </p:nvSpPr>
        <p:spPr>
          <a:xfrm>
            <a:off x="1136650" y="10531475"/>
            <a:ext cx="40449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0</a:t>
            </a:r>
            <a:r>
              <a:rPr kumimoji="0" lang="es-MX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6</a:t>
            </a:r>
            <a:r>
              <a:rPr kumimoji="0" sz="1950" b="0" i="0" u="none" strike="noStrike" kern="0" cap="none" spc="-8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5370C7D3-C92E-8466-1441-2E47AC4A60F0}"/>
              </a:ext>
            </a:extLst>
          </p:cNvPr>
          <p:cNvSpPr txBox="1">
            <a:spLocks/>
          </p:cNvSpPr>
          <p:nvPr/>
        </p:nvSpPr>
        <p:spPr>
          <a:xfrm>
            <a:off x="1258495" y="473075"/>
            <a:ext cx="14203755" cy="149464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>
            <a:lvl1pPr>
              <a:defRPr sz="2850" b="0" i="0">
                <a:solidFill>
                  <a:srgbClr val="F3F3F3"/>
                </a:solidFill>
                <a:latin typeface="Arial"/>
                <a:ea typeface="+mj-ea"/>
                <a:cs typeface="Arial"/>
              </a:defRPr>
            </a:lvl1pPr>
          </a:lstStyle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48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DIFERENCIA DE TECHOS PRESUPUESTALES DE 2025 </a:t>
            </a:r>
            <a:r>
              <a:rPr kumimoji="0" lang="es-MX" sz="4800" b="1" i="1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VS</a:t>
            </a:r>
            <a:r>
              <a:rPr kumimoji="0" lang="es-MX" sz="48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2026 </a:t>
            </a:r>
            <a:r>
              <a:rPr kumimoji="0" lang="es-MX" sz="4400" b="1" i="0" u="none" strike="noStrike" kern="0" cap="none" spc="95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(cifras en millones de pesos)</a:t>
            </a:r>
            <a:endParaRPr kumimoji="0" lang="es-MX" sz="4400" b="0" i="0" u="none" strike="noStrike" kern="0" cap="none" spc="0" normalizeH="0" baseline="0" noProof="0" dirty="0">
              <a:ln>
                <a:noFill/>
              </a:ln>
              <a:solidFill>
                <a:srgbClr val="FF8200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F877589F-DC19-0394-69BE-2058DAC14E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35328"/>
              </p:ext>
            </p:extLst>
          </p:nvPr>
        </p:nvGraphicFramePr>
        <p:xfrm>
          <a:off x="2889250" y="2143335"/>
          <a:ext cx="14325600" cy="76193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25873">
                  <a:extLst>
                    <a:ext uri="{9D8B030D-6E8A-4147-A177-3AD203B41FA5}">
                      <a16:colId xmlns:a16="http://schemas.microsoft.com/office/drawing/2014/main" val="655218786"/>
                    </a:ext>
                  </a:extLst>
                </a:gridCol>
                <a:gridCol w="2554884">
                  <a:extLst>
                    <a:ext uri="{9D8B030D-6E8A-4147-A177-3AD203B41FA5}">
                      <a16:colId xmlns:a16="http://schemas.microsoft.com/office/drawing/2014/main" val="806665723"/>
                    </a:ext>
                  </a:extLst>
                </a:gridCol>
                <a:gridCol w="2646129">
                  <a:extLst>
                    <a:ext uri="{9D8B030D-6E8A-4147-A177-3AD203B41FA5}">
                      <a16:colId xmlns:a16="http://schemas.microsoft.com/office/drawing/2014/main" val="80505888"/>
                    </a:ext>
                  </a:extLst>
                </a:gridCol>
                <a:gridCol w="2661338">
                  <a:extLst>
                    <a:ext uri="{9D8B030D-6E8A-4147-A177-3AD203B41FA5}">
                      <a16:colId xmlns:a16="http://schemas.microsoft.com/office/drawing/2014/main" val="889480276"/>
                    </a:ext>
                  </a:extLst>
                </a:gridCol>
                <a:gridCol w="2737376">
                  <a:extLst>
                    <a:ext uri="{9D8B030D-6E8A-4147-A177-3AD203B41FA5}">
                      <a16:colId xmlns:a16="http://schemas.microsoft.com/office/drawing/2014/main" val="4095935692"/>
                    </a:ext>
                  </a:extLst>
                </a:gridCol>
              </a:tblGrid>
              <a:tr h="614811"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Unidad</a:t>
                      </a:r>
                    </a:p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Universitaria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DIFERENCIA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5510113"/>
                  </a:ext>
                </a:extLst>
              </a:tr>
              <a:tr h="585161"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s-MX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ABSOLUTA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75713"/>
                  </a:ext>
                </a:extLst>
              </a:tr>
              <a:tr h="877740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Azcapotzalco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5056340"/>
                  </a:ext>
                </a:extLst>
              </a:tr>
              <a:tr h="780214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Cuajimalpa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114.5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118.5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8621050"/>
                  </a:ext>
                </a:extLst>
              </a:tr>
              <a:tr h="780214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Iztapalapa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185.9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196.1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827884"/>
                  </a:ext>
                </a:extLst>
              </a:tr>
              <a:tr h="682688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Lerma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5455707"/>
                  </a:ext>
                </a:extLst>
              </a:tr>
              <a:tr h="780214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Xochimilco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184.6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194.7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7910481"/>
                  </a:ext>
                </a:extLst>
              </a:tr>
              <a:tr h="682688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Rectoría General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240.9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5.50%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7937269"/>
                  </a:ext>
                </a:extLst>
              </a:tr>
              <a:tr h="768805">
                <a:tc>
                  <a:txBody>
                    <a:bodyPr/>
                    <a:lstStyle/>
                    <a:p>
                      <a:pPr algn="l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Programa de Becas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209.2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0.00%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13317"/>
                  </a:ext>
                </a:extLst>
              </a:tr>
              <a:tr h="768805"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1,177.1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1,226.6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tc>
                  <a:txBody>
                    <a:bodyPr/>
                    <a:lstStyle/>
                    <a:p>
                      <a:pPr lvl="1" algn="r"/>
                      <a:r>
                        <a:rPr lang="es-MX" sz="32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4.21%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82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6551300"/>
                  </a:ext>
                </a:extLst>
              </a:tr>
            </a:tbl>
          </a:graphicData>
        </a:graphic>
      </p:graphicFrame>
      <p:sp>
        <p:nvSpPr>
          <p:cNvPr id="12" name="object 17">
            <a:extLst>
              <a:ext uri="{FF2B5EF4-FFF2-40B4-BE49-F238E27FC236}">
                <a16:creationId xmlns:a16="http://schemas.microsoft.com/office/drawing/2014/main" id="{60652D4F-34F1-BE63-E6FA-AD9F60818164}"/>
              </a:ext>
            </a:extLst>
          </p:cNvPr>
          <p:cNvSpPr/>
          <p:nvPr/>
        </p:nvSpPr>
        <p:spPr>
          <a:xfrm>
            <a:off x="1859341" y="10727081"/>
            <a:ext cx="124920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9933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0" name="Grupo 19">
            <a:extLst>
              <a:ext uri="{FF2B5EF4-FFF2-40B4-BE49-F238E27FC236}">
                <a16:creationId xmlns:a16="http://schemas.microsoft.com/office/drawing/2014/main" id="{45FF0089-3DA5-5AA0-40C2-7BB392219239}"/>
              </a:ext>
            </a:extLst>
          </p:cNvPr>
          <p:cNvGrpSpPr/>
          <p:nvPr/>
        </p:nvGrpSpPr>
        <p:grpSpPr>
          <a:xfrm>
            <a:off x="14547850" y="9951588"/>
            <a:ext cx="5334000" cy="1194493"/>
            <a:chOff x="14166850" y="9388475"/>
            <a:chExt cx="5334000" cy="1194493"/>
          </a:xfrm>
        </p:grpSpPr>
        <p:sp>
          <p:nvSpPr>
            <p:cNvPr id="19" name="Rectángulo 18">
              <a:extLst>
                <a:ext uri="{FF2B5EF4-FFF2-40B4-BE49-F238E27FC236}">
                  <a16:creationId xmlns:a16="http://schemas.microsoft.com/office/drawing/2014/main" id="{D49248FF-9D16-B393-1C48-C6427BBA92B5}"/>
                </a:ext>
              </a:extLst>
            </p:cNvPr>
            <p:cNvSpPr/>
            <p:nvPr/>
          </p:nvSpPr>
          <p:spPr>
            <a:xfrm>
              <a:off x="14166850" y="9388475"/>
              <a:ext cx="5334000" cy="11944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15B3A629-58B1-CA73-EFE4-73AD605CBC41}"/>
                </a:ext>
              </a:extLst>
            </p:cNvPr>
            <p:cNvGrpSpPr/>
            <p:nvPr/>
          </p:nvGrpSpPr>
          <p:grpSpPr>
            <a:xfrm>
              <a:off x="14319250" y="9452786"/>
              <a:ext cx="5105400" cy="919826"/>
              <a:chOff x="14090650" y="9676960"/>
              <a:chExt cx="5105400" cy="919826"/>
            </a:xfrm>
            <a:noFill/>
          </p:grpSpPr>
          <p:grpSp>
            <p:nvGrpSpPr>
              <p:cNvPr id="14" name="object 70">
                <a:extLst>
                  <a:ext uri="{FF2B5EF4-FFF2-40B4-BE49-F238E27FC236}">
                    <a16:creationId xmlns:a16="http://schemas.microsoft.com/office/drawing/2014/main" id="{2B24E15D-4BE6-8747-8B9B-2027CD2BA6B3}"/>
                  </a:ext>
                </a:extLst>
              </p:cNvPr>
              <p:cNvGrpSpPr/>
              <p:nvPr/>
            </p:nvGrpSpPr>
            <p:grpSpPr>
              <a:xfrm>
                <a:off x="14090650" y="9676960"/>
                <a:ext cx="3091725" cy="919826"/>
                <a:chOff x="14930000" y="10191274"/>
                <a:chExt cx="1929130" cy="579755"/>
              </a:xfrm>
              <a:grpFill/>
            </p:grpSpPr>
            <p:pic>
              <p:nvPicPr>
                <p:cNvPr id="17" name="object 71">
                  <a:extLst>
                    <a:ext uri="{FF2B5EF4-FFF2-40B4-BE49-F238E27FC236}">
                      <a16:creationId xmlns:a16="http://schemas.microsoft.com/office/drawing/2014/main" id="{FC8A2915-2A55-5127-4698-439E3461711B}"/>
                    </a:ext>
                  </a:extLst>
                </p:cNvPr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4930000" y="10193112"/>
                  <a:ext cx="857144" cy="434378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18" name="object 72">
                  <a:extLst>
                    <a:ext uri="{FF2B5EF4-FFF2-40B4-BE49-F238E27FC236}">
                      <a16:creationId xmlns:a16="http://schemas.microsoft.com/office/drawing/2014/main" id="{68F2928F-5946-0EF3-CDA9-98EEA8140498}"/>
                    </a:ext>
                  </a:extLst>
                </p:cNvPr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5819131" y="10191274"/>
                  <a:ext cx="1039512" cy="579132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  <p:pic>
            <p:nvPicPr>
              <p:cNvPr id="15" name="object 73">
                <a:extLst>
                  <a:ext uri="{FF2B5EF4-FFF2-40B4-BE49-F238E27FC236}">
                    <a16:creationId xmlns:a16="http://schemas.microsoft.com/office/drawing/2014/main" id="{41990056-1884-777F-4DA2-CD5C5A268DFA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7367250" y="9856736"/>
                <a:ext cx="1828800" cy="643073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6" name="object 74">
                <a:extLst>
                  <a:ext uri="{FF2B5EF4-FFF2-40B4-BE49-F238E27FC236}">
                    <a16:creationId xmlns:a16="http://schemas.microsoft.com/office/drawing/2014/main" id="{C357F179-CE50-FB5D-197F-FCA777DDDF94}"/>
                  </a:ext>
                </a:extLst>
              </p:cNvPr>
              <p:cNvSpPr txBox="1"/>
              <p:nvPr/>
            </p:nvSpPr>
            <p:spPr>
              <a:xfrm>
                <a:off x="14319250" y="10379075"/>
                <a:ext cx="914400" cy="17589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0" tIns="17145" rIns="0" bIns="0" rtlCol="0">
                <a:spAutoFit/>
              </a:bodyPr>
              <a:lstStyle/>
              <a:p>
                <a:pPr marL="12700" marR="0" lvl="0" indent="0" defTabSz="914400" eaLnBrk="1" fontAlgn="auto" latinLnBrk="0" hangingPunct="1">
                  <a:lnSpc>
                    <a:spcPct val="100000"/>
                  </a:lnSpc>
                  <a:spcBef>
                    <a:spcPts val="135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sz="1000" b="1" i="0" u="none" strike="noStrike" kern="0" cap="none" spc="10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2025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5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-</a:t>
                </a:r>
                <a:r>
                  <a:rPr kumimoji="0" sz="1000" b="1" i="0" u="none" strike="noStrike" kern="0" cap="none" spc="405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 </a:t>
                </a:r>
                <a:r>
                  <a:rPr kumimoji="0" sz="1000" b="1" i="0" u="none" strike="noStrike" kern="0" cap="none" spc="80" normalizeH="0" baseline="0" noProof="0" dirty="0">
                    <a:ln>
                      <a:noFill/>
                    </a:ln>
                    <a:solidFill>
                      <a:srgbClr val="EE8100"/>
                    </a:solidFill>
                    <a:effectLst/>
                    <a:uLnTx/>
                    <a:uFillTx/>
                    <a:latin typeface="Arial"/>
                    <a:cs typeface="Arial"/>
                  </a:rPr>
                  <a:t>2029 </a:t>
                </a:r>
                <a:endParaRPr kumimoji="0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04846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974796" y="257734"/>
            <a:ext cx="18145054" cy="10807141"/>
          </a:xfrm>
          <a:custGeom>
            <a:avLst/>
            <a:gdLst/>
            <a:ahLst/>
            <a:cxnLst/>
            <a:rect l="l" t="t" r="r" b="b"/>
            <a:pathLst>
              <a:path w="17696815" h="8900795">
                <a:moveTo>
                  <a:pt x="17696309" y="8900765"/>
                </a:moveTo>
                <a:lnTo>
                  <a:pt x="228443" y="8900765"/>
                </a:lnTo>
                <a:lnTo>
                  <a:pt x="182404" y="8896124"/>
                </a:lnTo>
                <a:lnTo>
                  <a:pt x="139523" y="8882813"/>
                </a:lnTo>
                <a:lnTo>
                  <a:pt x="100719" y="8861751"/>
                </a:lnTo>
                <a:lnTo>
                  <a:pt x="66910" y="8833856"/>
                </a:lnTo>
                <a:lnTo>
                  <a:pt x="39015" y="8800048"/>
                </a:lnTo>
                <a:lnTo>
                  <a:pt x="17952" y="8761246"/>
                </a:lnTo>
                <a:lnTo>
                  <a:pt x="4641" y="8718368"/>
                </a:lnTo>
                <a:lnTo>
                  <a:pt x="0" y="8672332"/>
                </a:lnTo>
                <a:lnTo>
                  <a:pt x="0" y="0"/>
                </a:lnTo>
                <a:lnTo>
                  <a:pt x="17696309" y="0"/>
                </a:lnTo>
                <a:lnTo>
                  <a:pt x="17696309" y="8900765"/>
                </a:lnTo>
                <a:close/>
              </a:path>
            </a:pathLst>
          </a:custGeom>
          <a:ln w="20941">
            <a:solidFill>
              <a:srgbClr val="EE81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91196" y="10479482"/>
            <a:ext cx="404495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lang="es-MX" sz="1950" spc="-80" dirty="0">
                <a:solidFill>
                  <a:srgbClr val="FF8200"/>
                </a:solidFill>
                <a:latin typeface="Arial Black"/>
                <a:cs typeface="Arial Black"/>
              </a:rPr>
              <a:t>07.</a:t>
            </a:r>
            <a:endParaRPr sz="1950" dirty="0">
              <a:latin typeface="Arial Black"/>
              <a:cs typeface="Arial Black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F7FDFB1C-5DA1-4007-1788-1A927EC4C3A0}"/>
              </a:ext>
            </a:extLst>
          </p:cNvPr>
          <p:cNvGrpSpPr/>
          <p:nvPr/>
        </p:nvGrpSpPr>
        <p:grpSpPr>
          <a:xfrm>
            <a:off x="13560355" y="9717982"/>
            <a:ext cx="5334000" cy="1194493"/>
            <a:chOff x="14166850" y="9388475"/>
            <a:chExt cx="5334000" cy="1194493"/>
          </a:xfrm>
        </p:grpSpPr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5833DDA-0B72-A903-35C7-CE6B5D2B40F5}"/>
                </a:ext>
              </a:extLst>
            </p:cNvPr>
            <p:cNvSpPr/>
            <p:nvPr/>
          </p:nvSpPr>
          <p:spPr>
            <a:xfrm>
              <a:off x="14166850" y="9388475"/>
              <a:ext cx="5334000" cy="119449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5BF54194-D163-8E51-3A4E-7FA2E0E2D18D}"/>
                </a:ext>
              </a:extLst>
            </p:cNvPr>
            <p:cNvGrpSpPr/>
            <p:nvPr/>
          </p:nvGrpSpPr>
          <p:grpSpPr>
            <a:xfrm>
              <a:off x="14319250" y="9452786"/>
              <a:ext cx="5105400" cy="919826"/>
              <a:chOff x="14090650" y="9676960"/>
              <a:chExt cx="5105400" cy="919826"/>
            </a:xfrm>
            <a:noFill/>
          </p:grpSpPr>
          <p:grpSp>
            <p:nvGrpSpPr>
              <p:cNvPr id="16" name="object 70">
                <a:extLst>
                  <a:ext uri="{FF2B5EF4-FFF2-40B4-BE49-F238E27FC236}">
                    <a16:creationId xmlns:a16="http://schemas.microsoft.com/office/drawing/2014/main" id="{934F6DF6-DD50-6291-A3F5-B026AD729464}"/>
                  </a:ext>
                </a:extLst>
              </p:cNvPr>
              <p:cNvGrpSpPr/>
              <p:nvPr/>
            </p:nvGrpSpPr>
            <p:grpSpPr>
              <a:xfrm>
                <a:off x="14090650" y="9676960"/>
                <a:ext cx="3091725" cy="919826"/>
                <a:chOff x="14930000" y="10191274"/>
                <a:chExt cx="1929130" cy="579755"/>
              </a:xfrm>
              <a:grpFill/>
            </p:grpSpPr>
            <p:pic>
              <p:nvPicPr>
                <p:cNvPr id="19" name="object 71">
                  <a:extLst>
                    <a:ext uri="{FF2B5EF4-FFF2-40B4-BE49-F238E27FC236}">
                      <a16:creationId xmlns:a16="http://schemas.microsoft.com/office/drawing/2014/main" id="{D1AB0B88-A401-D777-412A-4033A933986E}"/>
                    </a:ext>
                  </a:extLst>
                </p:cNvPr>
                <p:cNvPicPr/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14930000" y="10193112"/>
                  <a:ext cx="857144" cy="434378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  <p:pic>
              <p:nvPicPr>
                <p:cNvPr id="20" name="object 72">
                  <a:extLst>
                    <a:ext uri="{FF2B5EF4-FFF2-40B4-BE49-F238E27FC236}">
                      <a16:creationId xmlns:a16="http://schemas.microsoft.com/office/drawing/2014/main" id="{366C8E76-62E5-8C13-00F8-9F34DA6AE209}"/>
                    </a:ext>
                  </a:extLst>
                </p:cNvPr>
                <p:cNvPicPr/>
                <p:nvPr/>
              </p:nvPicPr>
              <p:blipFill>
                <a:blip r:embed="rId4" cstate="print"/>
                <a:stretch>
                  <a:fillRect/>
                </a:stretch>
              </p:blipFill>
              <p:spPr>
                <a:xfrm>
                  <a:off x="15819131" y="10191274"/>
                  <a:ext cx="1039512" cy="579132"/>
                </a:xfrm>
                <a:prstGeom prst="rect">
                  <a:avLst/>
                </a:prstGeom>
                <a:grpFill/>
                <a:ln>
                  <a:noFill/>
                </a:ln>
              </p:spPr>
            </p:pic>
          </p:grpSp>
          <p:pic>
            <p:nvPicPr>
              <p:cNvPr id="17" name="object 73">
                <a:extLst>
                  <a:ext uri="{FF2B5EF4-FFF2-40B4-BE49-F238E27FC236}">
                    <a16:creationId xmlns:a16="http://schemas.microsoft.com/office/drawing/2014/main" id="{5E10551F-CFC6-24B7-3C53-DC9246C00BE8}"/>
                  </a:ext>
                </a:extLst>
              </p:cNvPr>
              <p:cNvPicPr/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17367250" y="9856736"/>
                <a:ext cx="1828800" cy="643073"/>
              </a:xfrm>
              <a:prstGeom prst="rect">
                <a:avLst/>
              </a:prstGeom>
              <a:grpFill/>
              <a:ln>
                <a:noFill/>
              </a:ln>
            </p:spPr>
          </p:pic>
          <p:sp>
            <p:nvSpPr>
              <p:cNvPr id="18" name="object 74">
                <a:extLst>
                  <a:ext uri="{FF2B5EF4-FFF2-40B4-BE49-F238E27FC236}">
                    <a16:creationId xmlns:a16="http://schemas.microsoft.com/office/drawing/2014/main" id="{B1265E04-E1A1-ABE9-42EB-7E3C56C67676}"/>
                  </a:ext>
                </a:extLst>
              </p:cNvPr>
              <p:cNvSpPr txBox="1"/>
              <p:nvPr/>
            </p:nvSpPr>
            <p:spPr>
              <a:xfrm>
                <a:off x="14319250" y="10379075"/>
                <a:ext cx="914400" cy="17589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0" tIns="17145" rIns="0" bIns="0" rtlCol="0">
                <a:spAutoFit/>
              </a:bodyPr>
              <a:lstStyle/>
              <a:p>
                <a:pPr marL="12700">
                  <a:lnSpc>
                    <a:spcPct val="100000"/>
                  </a:lnSpc>
                  <a:spcBef>
                    <a:spcPts val="135"/>
                  </a:spcBef>
                </a:pPr>
                <a:r>
                  <a:rPr sz="1000" b="1" spc="100" dirty="0">
                    <a:solidFill>
                      <a:srgbClr val="EE8100"/>
                    </a:solidFill>
                    <a:latin typeface="Arial"/>
                    <a:cs typeface="Arial"/>
                  </a:rPr>
                  <a:t>2025</a:t>
                </a:r>
                <a:r>
                  <a:rPr sz="1000" b="1" spc="405" dirty="0">
                    <a:solidFill>
                      <a:srgbClr val="EE8100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50" dirty="0">
                    <a:solidFill>
                      <a:srgbClr val="EE8100"/>
                    </a:solidFill>
                    <a:latin typeface="Arial"/>
                    <a:cs typeface="Arial"/>
                  </a:rPr>
                  <a:t>-</a:t>
                </a:r>
                <a:r>
                  <a:rPr sz="1000" b="1" spc="405" dirty="0">
                    <a:solidFill>
                      <a:srgbClr val="EE8100"/>
                    </a:solidFill>
                    <a:latin typeface="Arial"/>
                    <a:cs typeface="Arial"/>
                  </a:rPr>
                  <a:t> </a:t>
                </a:r>
                <a:r>
                  <a:rPr sz="1000" b="1" spc="80" dirty="0">
                    <a:solidFill>
                      <a:srgbClr val="EE8100"/>
                    </a:solidFill>
                    <a:latin typeface="Arial"/>
                    <a:cs typeface="Arial"/>
                  </a:rPr>
                  <a:t>2029 </a:t>
                </a:r>
                <a:endParaRPr sz="1000" dirty="0">
                  <a:latin typeface="Arial"/>
                  <a:cs typeface="Arial"/>
                </a:endParaRPr>
              </a:p>
            </p:txBody>
          </p:sp>
        </p:grpSp>
      </p:grpSp>
      <p:sp>
        <p:nvSpPr>
          <p:cNvPr id="10" name="CuadroTexto 9">
            <a:extLst>
              <a:ext uri="{FF2B5EF4-FFF2-40B4-BE49-F238E27FC236}">
                <a16:creationId xmlns:a16="http://schemas.microsoft.com/office/drawing/2014/main" id="{2CEF5FA8-3B22-25C3-957D-8E01047D8216}"/>
              </a:ext>
            </a:extLst>
          </p:cNvPr>
          <p:cNvSpPr txBox="1"/>
          <p:nvPr/>
        </p:nvSpPr>
        <p:spPr>
          <a:xfrm>
            <a:off x="5556250" y="3723749"/>
            <a:ext cx="914400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4000" spc="-155" dirty="0">
                <a:solidFill>
                  <a:schemeClr val="bg1"/>
                </a:solidFill>
                <a:latin typeface="Arial"/>
                <a:cs typeface="Arial"/>
              </a:rPr>
              <a:t>La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10" dirty="0">
                <a:solidFill>
                  <a:schemeClr val="bg1"/>
                </a:solidFill>
                <a:latin typeface="Arial"/>
                <a:cs typeface="Arial"/>
              </a:rPr>
              <a:t>presente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5" dirty="0">
                <a:solidFill>
                  <a:schemeClr val="bg1"/>
                </a:solidFill>
                <a:latin typeface="Arial"/>
                <a:cs typeface="Arial"/>
              </a:rPr>
              <a:t>propuesta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0" dirty="0">
                <a:solidFill>
                  <a:schemeClr val="bg1"/>
                </a:solidFill>
                <a:latin typeface="Arial"/>
                <a:cs typeface="Arial"/>
              </a:rPr>
              <a:t>integra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el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proyecto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25" dirty="0">
                <a:solidFill>
                  <a:schemeClr val="bg1"/>
                </a:solidFill>
                <a:latin typeface="Arial"/>
                <a:cs typeface="Arial"/>
              </a:rPr>
              <a:t>de </a:t>
            </a:r>
            <a:r>
              <a:rPr lang="es-MX" sz="4000" spc="-110" dirty="0">
                <a:solidFill>
                  <a:schemeClr val="bg1"/>
                </a:solidFill>
                <a:latin typeface="Arial"/>
                <a:cs typeface="Arial"/>
              </a:rPr>
              <a:t>Presupuesto</a:t>
            </a:r>
            <a:r>
              <a:rPr lang="es-MX" sz="4000" spc="-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10" dirty="0">
                <a:solidFill>
                  <a:schemeClr val="bg1"/>
                </a:solidFill>
                <a:latin typeface="Arial"/>
                <a:cs typeface="Arial"/>
              </a:rPr>
              <a:t>aprobado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0" dirty="0">
                <a:solidFill>
                  <a:schemeClr val="bg1"/>
                </a:solidFill>
                <a:latin typeface="Arial"/>
                <a:cs typeface="Arial"/>
              </a:rPr>
              <a:t>por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14" dirty="0">
                <a:solidFill>
                  <a:schemeClr val="bg1"/>
                </a:solidFill>
                <a:latin typeface="Arial"/>
                <a:cs typeface="Arial"/>
              </a:rPr>
              <a:t>cada</a:t>
            </a:r>
            <a:r>
              <a:rPr lang="es-MX" sz="4000" spc="-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uno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de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25" dirty="0">
                <a:solidFill>
                  <a:schemeClr val="bg1"/>
                </a:solidFill>
                <a:latin typeface="Arial"/>
                <a:cs typeface="Arial"/>
              </a:rPr>
              <a:t>los </a:t>
            </a:r>
            <a:r>
              <a:rPr lang="es-MX" sz="4000" spc="-90" dirty="0">
                <a:solidFill>
                  <a:schemeClr val="bg1"/>
                </a:solidFill>
                <a:latin typeface="Arial"/>
                <a:cs typeface="Arial"/>
              </a:rPr>
              <a:t>consejos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0" dirty="0">
                <a:solidFill>
                  <a:schemeClr val="bg1"/>
                </a:solidFill>
                <a:latin typeface="Arial"/>
                <a:cs typeface="Arial"/>
              </a:rPr>
              <a:t>divisionales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de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la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5" dirty="0">
                <a:solidFill>
                  <a:schemeClr val="bg1"/>
                </a:solidFill>
                <a:latin typeface="Arial"/>
                <a:cs typeface="Arial"/>
              </a:rPr>
              <a:t>Unidad,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50" dirty="0">
                <a:solidFill>
                  <a:schemeClr val="bg1"/>
                </a:solidFill>
                <a:latin typeface="Arial"/>
                <a:cs typeface="Arial"/>
              </a:rPr>
              <a:t>así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20" dirty="0">
                <a:solidFill>
                  <a:schemeClr val="bg1"/>
                </a:solidFill>
                <a:latin typeface="Arial"/>
                <a:cs typeface="Arial"/>
              </a:rPr>
              <a:t>como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la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5" dirty="0">
                <a:solidFill>
                  <a:schemeClr val="bg1"/>
                </a:solidFill>
                <a:latin typeface="Arial"/>
                <a:cs typeface="Arial"/>
              </a:rPr>
              <a:t>propuesta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para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la </a:t>
            </a:r>
            <a:r>
              <a:rPr lang="es-MX" sz="4000" spc="-120" dirty="0">
                <a:solidFill>
                  <a:schemeClr val="bg1"/>
                </a:solidFill>
                <a:latin typeface="Arial"/>
                <a:cs typeface="Arial"/>
              </a:rPr>
              <a:t>Rectoría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5" dirty="0">
                <a:solidFill>
                  <a:schemeClr val="bg1"/>
                </a:solidFill>
                <a:latin typeface="Arial"/>
                <a:cs typeface="Arial"/>
              </a:rPr>
              <a:t>y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la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Secretaría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de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25" dirty="0">
                <a:solidFill>
                  <a:schemeClr val="bg1"/>
                </a:solidFill>
                <a:latin typeface="Arial"/>
                <a:cs typeface="Arial"/>
              </a:rPr>
              <a:t>la </a:t>
            </a:r>
            <a:r>
              <a:rPr lang="es-MX" sz="4000" spc="-105" dirty="0">
                <a:solidFill>
                  <a:schemeClr val="bg1"/>
                </a:solidFill>
                <a:latin typeface="Arial"/>
                <a:cs typeface="Arial"/>
              </a:rPr>
              <a:t>Unidad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10" dirty="0">
                <a:solidFill>
                  <a:schemeClr val="bg1"/>
                </a:solidFill>
                <a:latin typeface="Arial"/>
                <a:cs typeface="Arial"/>
              </a:rPr>
              <a:t>Cuajimalpa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25" dirty="0">
                <a:solidFill>
                  <a:schemeClr val="bg1"/>
                </a:solidFill>
                <a:latin typeface="Arial"/>
                <a:cs typeface="Arial"/>
              </a:rPr>
              <a:t>para</a:t>
            </a:r>
            <a:r>
              <a:rPr lang="es-MX" sz="4000" spc="-19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95" dirty="0">
                <a:solidFill>
                  <a:schemeClr val="bg1"/>
                </a:solidFill>
                <a:latin typeface="Arial"/>
                <a:cs typeface="Arial"/>
              </a:rPr>
              <a:t>el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85" dirty="0">
                <a:solidFill>
                  <a:schemeClr val="bg1"/>
                </a:solidFill>
                <a:latin typeface="Arial"/>
                <a:cs typeface="Arial"/>
              </a:rPr>
              <a:t>ejercicio</a:t>
            </a:r>
            <a:r>
              <a:rPr lang="es-MX" sz="4000" spc="-19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s-MX" sz="4000" spc="-10" dirty="0">
                <a:solidFill>
                  <a:schemeClr val="bg1"/>
                </a:solidFill>
                <a:latin typeface="Arial"/>
                <a:cs typeface="Arial"/>
              </a:rPr>
              <a:t>2026.</a:t>
            </a:r>
            <a:endParaRPr lang="es-MX" sz="4000" dirty="0">
              <a:solidFill>
                <a:schemeClr val="bg1"/>
              </a:solidFill>
            </a:endParaRPr>
          </a:p>
        </p:txBody>
      </p:sp>
      <p:sp>
        <p:nvSpPr>
          <p:cNvPr id="3" name="object 17">
            <a:extLst>
              <a:ext uri="{FF2B5EF4-FFF2-40B4-BE49-F238E27FC236}">
                <a16:creationId xmlns:a16="http://schemas.microsoft.com/office/drawing/2014/main" id="{65FE316A-4B58-42F5-BAA5-A0322363F365}"/>
              </a:ext>
            </a:extLst>
          </p:cNvPr>
          <p:cNvSpPr/>
          <p:nvPr/>
        </p:nvSpPr>
        <p:spPr>
          <a:xfrm>
            <a:off x="1746250" y="10660303"/>
            <a:ext cx="113040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chemeClr val="accent6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3750" y="405810"/>
            <a:ext cx="18516600" cy="524465"/>
          </a:xfrm>
          <a:custGeom>
            <a:avLst/>
            <a:gdLst/>
            <a:ahLst/>
            <a:cxnLst/>
            <a:rect l="l" t="t" r="r" b="b"/>
            <a:pathLst>
              <a:path w="6774180" h="6973570">
                <a:moveTo>
                  <a:pt x="6249191" y="0"/>
                </a:moveTo>
                <a:lnTo>
                  <a:pt x="524591" y="0"/>
                </a:lnTo>
                <a:lnTo>
                  <a:pt x="476843" y="2143"/>
                </a:lnTo>
                <a:lnTo>
                  <a:pt x="430296" y="8452"/>
                </a:lnTo>
                <a:lnTo>
                  <a:pt x="385135" y="18739"/>
                </a:lnTo>
                <a:lnTo>
                  <a:pt x="341546" y="32820"/>
                </a:lnTo>
                <a:lnTo>
                  <a:pt x="299713" y="50510"/>
                </a:lnTo>
                <a:lnTo>
                  <a:pt x="259822" y="71623"/>
                </a:lnTo>
                <a:lnTo>
                  <a:pt x="222057" y="95974"/>
                </a:lnTo>
                <a:lnTo>
                  <a:pt x="186605" y="123378"/>
                </a:lnTo>
                <a:lnTo>
                  <a:pt x="153651" y="153651"/>
                </a:lnTo>
                <a:lnTo>
                  <a:pt x="123378" y="186605"/>
                </a:lnTo>
                <a:lnTo>
                  <a:pt x="95974" y="222057"/>
                </a:lnTo>
                <a:lnTo>
                  <a:pt x="71623" y="259822"/>
                </a:lnTo>
                <a:lnTo>
                  <a:pt x="50510" y="299713"/>
                </a:lnTo>
                <a:lnTo>
                  <a:pt x="32820" y="341546"/>
                </a:lnTo>
                <a:lnTo>
                  <a:pt x="18739" y="385135"/>
                </a:lnTo>
                <a:lnTo>
                  <a:pt x="8452" y="430296"/>
                </a:lnTo>
                <a:lnTo>
                  <a:pt x="2143" y="476843"/>
                </a:lnTo>
                <a:lnTo>
                  <a:pt x="0" y="524591"/>
                </a:lnTo>
                <a:lnTo>
                  <a:pt x="0" y="6448808"/>
                </a:lnTo>
                <a:lnTo>
                  <a:pt x="2143" y="6496556"/>
                </a:lnTo>
                <a:lnTo>
                  <a:pt x="8452" y="6543103"/>
                </a:lnTo>
                <a:lnTo>
                  <a:pt x="18739" y="6588264"/>
                </a:lnTo>
                <a:lnTo>
                  <a:pt x="32820" y="6631853"/>
                </a:lnTo>
                <a:lnTo>
                  <a:pt x="50510" y="6673686"/>
                </a:lnTo>
                <a:lnTo>
                  <a:pt x="71623" y="6713578"/>
                </a:lnTo>
                <a:lnTo>
                  <a:pt x="95974" y="6751342"/>
                </a:lnTo>
                <a:lnTo>
                  <a:pt x="123378" y="6786794"/>
                </a:lnTo>
                <a:lnTo>
                  <a:pt x="153651" y="6819749"/>
                </a:lnTo>
                <a:lnTo>
                  <a:pt x="186605" y="6850021"/>
                </a:lnTo>
                <a:lnTo>
                  <a:pt x="222057" y="6877425"/>
                </a:lnTo>
                <a:lnTo>
                  <a:pt x="259822" y="6901777"/>
                </a:lnTo>
                <a:lnTo>
                  <a:pt x="299713" y="6922890"/>
                </a:lnTo>
                <a:lnTo>
                  <a:pt x="341546" y="6940579"/>
                </a:lnTo>
                <a:lnTo>
                  <a:pt x="385135" y="6954660"/>
                </a:lnTo>
                <a:lnTo>
                  <a:pt x="430296" y="6964948"/>
                </a:lnTo>
                <a:lnTo>
                  <a:pt x="476843" y="6971256"/>
                </a:lnTo>
                <a:lnTo>
                  <a:pt x="524591" y="6973400"/>
                </a:lnTo>
                <a:lnTo>
                  <a:pt x="6249191" y="6973400"/>
                </a:lnTo>
                <a:lnTo>
                  <a:pt x="6296939" y="6971256"/>
                </a:lnTo>
                <a:lnTo>
                  <a:pt x="6343486" y="6964948"/>
                </a:lnTo>
                <a:lnTo>
                  <a:pt x="6388647" y="6954660"/>
                </a:lnTo>
                <a:lnTo>
                  <a:pt x="6432236" y="6940579"/>
                </a:lnTo>
                <a:lnTo>
                  <a:pt x="6474069" y="6922890"/>
                </a:lnTo>
                <a:lnTo>
                  <a:pt x="6513961" y="6901777"/>
                </a:lnTo>
                <a:lnTo>
                  <a:pt x="6551725" y="6877425"/>
                </a:lnTo>
                <a:lnTo>
                  <a:pt x="6587177" y="6850021"/>
                </a:lnTo>
                <a:lnTo>
                  <a:pt x="6620132" y="6819749"/>
                </a:lnTo>
                <a:lnTo>
                  <a:pt x="6650404" y="6786794"/>
                </a:lnTo>
                <a:lnTo>
                  <a:pt x="6677808" y="6751342"/>
                </a:lnTo>
                <a:lnTo>
                  <a:pt x="6702160" y="6713578"/>
                </a:lnTo>
                <a:lnTo>
                  <a:pt x="6723273" y="6673686"/>
                </a:lnTo>
                <a:lnTo>
                  <a:pt x="6740962" y="6631853"/>
                </a:lnTo>
                <a:lnTo>
                  <a:pt x="6755044" y="6588264"/>
                </a:lnTo>
                <a:lnTo>
                  <a:pt x="6765331" y="6543103"/>
                </a:lnTo>
                <a:lnTo>
                  <a:pt x="6771639" y="6496556"/>
                </a:lnTo>
                <a:lnTo>
                  <a:pt x="6773783" y="6448808"/>
                </a:lnTo>
                <a:lnTo>
                  <a:pt x="6773783" y="524591"/>
                </a:lnTo>
                <a:lnTo>
                  <a:pt x="6771639" y="476843"/>
                </a:lnTo>
                <a:lnTo>
                  <a:pt x="6765331" y="430296"/>
                </a:lnTo>
                <a:lnTo>
                  <a:pt x="6755044" y="385135"/>
                </a:lnTo>
                <a:lnTo>
                  <a:pt x="6740962" y="341546"/>
                </a:lnTo>
                <a:lnTo>
                  <a:pt x="6723273" y="299713"/>
                </a:lnTo>
                <a:lnTo>
                  <a:pt x="6702160" y="259822"/>
                </a:lnTo>
                <a:lnTo>
                  <a:pt x="6677808" y="222057"/>
                </a:lnTo>
                <a:lnTo>
                  <a:pt x="6650404" y="186605"/>
                </a:lnTo>
                <a:lnTo>
                  <a:pt x="6620132" y="153651"/>
                </a:lnTo>
                <a:lnTo>
                  <a:pt x="6587177" y="123378"/>
                </a:lnTo>
                <a:lnTo>
                  <a:pt x="6551725" y="95974"/>
                </a:lnTo>
                <a:lnTo>
                  <a:pt x="6513961" y="71623"/>
                </a:lnTo>
                <a:lnTo>
                  <a:pt x="6474069" y="50510"/>
                </a:lnTo>
                <a:lnTo>
                  <a:pt x="6432236" y="32820"/>
                </a:lnTo>
                <a:lnTo>
                  <a:pt x="6388647" y="18739"/>
                </a:lnTo>
                <a:lnTo>
                  <a:pt x="6343486" y="8452"/>
                </a:lnTo>
                <a:lnTo>
                  <a:pt x="6296939" y="2143"/>
                </a:lnTo>
                <a:lnTo>
                  <a:pt x="6249191" y="0"/>
                </a:lnTo>
                <a:close/>
              </a:path>
            </a:pathLst>
          </a:custGeom>
          <a:solidFill>
            <a:schemeClr val="accent6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1191196" y="10479482"/>
            <a:ext cx="41275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950" spc="-50" dirty="0">
                <a:solidFill>
                  <a:srgbClr val="FF8200"/>
                </a:solidFill>
                <a:latin typeface="Arial Black"/>
                <a:cs typeface="Arial Black"/>
              </a:rPr>
              <a:t>0</a:t>
            </a:r>
            <a:r>
              <a:rPr lang="es-MX" sz="1950" spc="-50" dirty="0">
                <a:solidFill>
                  <a:srgbClr val="FF8200"/>
                </a:solidFill>
                <a:latin typeface="Arial Black"/>
                <a:cs typeface="Arial Black"/>
              </a:rPr>
              <a:t>8</a:t>
            </a:r>
            <a:r>
              <a:rPr sz="1950" spc="-50" dirty="0">
                <a:solidFill>
                  <a:srgbClr val="FF8200"/>
                </a:solidFill>
                <a:latin typeface="Arial Black"/>
                <a:cs typeface="Arial Black"/>
              </a:rPr>
              <a:t>.</a:t>
            </a:r>
            <a:endParaRPr sz="1950" dirty="0">
              <a:latin typeface="Arial Black"/>
              <a:cs typeface="Arial Black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746250" y="10623990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id="{6D9F544B-0365-E202-3669-2358D3441935}"/>
              </a:ext>
            </a:extLst>
          </p:cNvPr>
          <p:cNvGrpSpPr/>
          <p:nvPr/>
        </p:nvGrpSpPr>
        <p:grpSpPr>
          <a:xfrm>
            <a:off x="14624050" y="9921875"/>
            <a:ext cx="5105400" cy="919826"/>
            <a:chOff x="14090650" y="9676960"/>
            <a:chExt cx="5105400" cy="919826"/>
          </a:xfrm>
        </p:grpSpPr>
        <p:grpSp>
          <p:nvGrpSpPr>
            <p:cNvPr id="25" name="object 70">
              <a:extLst>
                <a:ext uri="{FF2B5EF4-FFF2-40B4-BE49-F238E27FC236}">
                  <a16:creationId xmlns:a16="http://schemas.microsoft.com/office/drawing/2014/main" id="{E8975EDC-E778-3298-996B-61048FFE3A0B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28" name="object 71">
                <a:extLst>
                  <a:ext uri="{FF2B5EF4-FFF2-40B4-BE49-F238E27FC236}">
                    <a16:creationId xmlns:a16="http://schemas.microsoft.com/office/drawing/2014/main" id="{60BDB03A-513A-1A1F-6871-C13C98E7AABD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29" name="object 72">
                <a:extLst>
                  <a:ext uri="{FF2B5EF4-FFF2-40B4-BE49-F238E27FC236}">
                    <a16:creationId xmlns:a16="http://schemas.microsoft.com/office/drawing/2014/main" id="{76A0256A-56B9-031F-AA60-F9AA478B6B24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26" name="object 73">
              <a:extLst>
                <a:ext uri="{FF2B5EF4-FFF2-40B4-BE49-F238E27FC236}">
                  <a16:creationId xmlns:a16="http://schemas.microsoft.com/office/drawing/2014/main" id="{A1A789F3-A39F-B0FB-FE2E-8A298E5D55A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27" name="object 74">
              <a:extLst>
                <a:ext uri="{FF2B5EF4-FFF2-40B4-BE49-F238E27FC236}">
                  <a16:creationId xmlns:a16="http://schemas.microsoft.com/office/drawing/2014/main" id="{77AAEBC8-1C27-510C-ABB2-41C3FE38F76B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35"/>
                </a:spcBef>
              </a:pPr>
              <a:r>
                <a:rPr sz="1000" b="1" spc="100" dirty="0">
                  <a:solidFill>
                    <a:srgbClr val="EE8100"/>
                  </a:solidFill>
                  <a:latin typeface="Arial"/>
                  <a:cs typeface="Arial"/>
                </a:rPr>
                <a:t>2025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50" dirty="0">
                  <a:solidFill>
                    <a:srgbClr val="EE8100"/>
                  </a:solidFill>
                  <a:latin typeface="Arial"/>
                  <a:cs typeface="Arial"/>
                </a:rPr>
                <a:t>-</a:t>
              </a:r>
              <a:r>
                <a:rPr sz="1000" b="1" spc="405" dirty="0">
                  <a:solidFill>
                    <a:srgbClr val="EE8100"/>
                  </a:solidFill>
                  <a:latin typeface="Arial"/>
                  <a:cs typeface="Arial"/>
                </a:rPr>
                <a:t> </a:t>
              </a:r>
              <a:r>
                <a:rPr sz="1000" b="1" spc="80" dirty="0">
                  <a:solidFill>
                    <a:srgbClr val="EE8100"/>
                  </a:solidFill>
                  <a:latin typeface="Arial"/>
                  <a:cs typeface="Arial"/>
                </a:rPr>
                <a:t>2029 </a:t>
              </a:r>
              <a:endParaRPr sz="1000" dirty="0">
                <a:latin typeface="Arial"/>
                <a:cs typeface="Arial"/>
              </a:endParaRPr>
            </a:p>
          </p:txBody>
        </p:sp>
      </p:grpSp>
      <p:sp>
        <p:nvSpPr>
          <p:cNvPr id="36" name="object 15">
            <a:extLst>
              <a:ext uri="{FF2B5EF4-FFF2-40B4-BE49-F238E27FC236}">
                <a16:creationId xmlns:a16="http://schemas.microsoft.com/office/drawing/2014/main" id="{8F4DA583-59D4-B6EA-3E86-F75032F94CDB}"/>
              </a:ext>
            </a:extLst>
          </p:cNvPr>
          <p:cNvSpPr txBox="1"/>
          <p:nvPr/>
        </p:nvSpPr>
        <p:spPr>
          <a:xfrm>
            <a:off x="755650" y="930275"/>
            <a:ext cx="18440400" cy="1167627"/>
          </a:xfrm>
          <a:prstGeom prst="rect">
            <a:avLst/>
          </a:prstGeom>
        </p:spPr>
        <p:txBody>
          <a:bodyPr vert="horz" wrap="square" lIns="0" tIns="150495" rIns="0" bIns="0" rtlCol="0">
            <a:spAutoFit/>
          </a:bodyPr>
          <a:lstStyle/>
          <a:p>
            <a:pPr marL="2097405" marR="5080" indent="-2085339" algn="ctr"/>
            <a:r>
              <a:rPr lang="es-MX" sz="6600" spc="-80" dirty="0">
                <a:solidFill>
                  <a:srgbClr val="F08A00"/>
                </a:solidFill>
                <a:latin typeface="Microsoft Sans Serif"/>
                <a:cs typeface="Microsoft Sans Serif"/>
              </a:rPr>
              <a:t>Techos</a:t>
            </a:r>
            <a:r>
              <a:rPr lang="es-MX" sz="6600" spc="-14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6600" spc="-30" dirty="0">
                <a:solidFill>
                  <a:srgbClr val="F08A00"/>
                </a:solidFill>
                <a:latin typeface="Microsoft Sans Serif"/>
                <a:cs typeface="Microsoft Sans Serif"/>
              </a:rPr>
              <a:t>presupuestales</a:t>
            </a:r>
            <a:r>
              <a:rPr lang="es-MX" sz="6600" spc="-14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6600" spc="-60" dirty="0">
                <a:solidFill>
                  <a:srgbClr val="F08A00"/>
                </a:solidFill>
                <a:latin typeface="Microsoft Sans Serif"/>
                <a:cs typeface="Microsoft Sans Serif"/>
              </a:rPr>
              <a:t>en</a:t>
            </a:r>
            <a:r>
              <a:rPr lang="es-MX" sz="6600" spc="-135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6600" spc="-55" dirty="0">
                <a:solidFill>
                  <a:srgbClr val="F08A00"/>
                </a:solidFill>
                <a:latin typeface="Microsoft Sans Serif"/>
                <a:cs typeface="Microsoft Sans Serif"/>
              </a:rPr>
              <a:t>la</a:t>
            </a:r>
            <a:r>
              <a:rPr lang="es-MX" sz="6600" spc="-140" dirty="0">
                <a:solidFill>
                  <a:srgbClr val="F08A00"/>
                </a:solidFill>
                <a:latin typeface="Microsoft Sans Serif"/>
                <a:cs typeface="Microsoft Sans Serif"/>
              </a:rPr>
              <a:t> </a:t>
            </a:r>
            <a:r>
              <a:rPr lang="es-MX" sz="6600" spc="-50" dirty="0">
                <a:solidFill>
                  <a:srgbClr val="F08A00"/>
                </a:solidFill>
                <a:latin typeface="Microsoft Sans Serif"/>
                <a:cs typeface="Microsoft Sans Serif"/>
              </a:rPr>
              <a:t>Unidad </a:t>
            </a:r>
            <a:r>
              <a:rPr lang="es-MX" sz="6600" spc="-10" dirty="0">
                <a:solidFill>
                  <a:srgbClr val="F08A00"/>
                </a:solidFill>
                <a:latin typeface="Microsoft Sans Serif"/>
                <a:cs typeface="Microsoft Sans Serif"/>
              </a:rPr>
              <a:t>Cuajimalpa</a:t>
            </a:r>
            <a:endParaRPr lang="es-MX" sz="6600" dirty="0">
              <a:latin typeface="Microsoft Sans Serif"/>
              <a:cs typeface="Microsoft Sans Serif"/>
            </a:endParaRPr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BCCD865A-5378-C24D-78D9-9999C1972652}"/>
              </a:ext>
            </a:extLst>
          </p:cNvPr>
          <p:cNvSpPr txBox="1"/>
          <p:nvPr/>
        </p:nvSpPr>
        <p:spPr>
          <a:xfrm>
            <a:off x="1289050" y="2722674"/>
            <a:ext cx="17526000" cy="7062190"/>
          </a:xfrm>
          <a:prstGeom prst="rect">
            <a:avLst/>
          </a:prstGeom>
        </p:spPr>
        <p:txBody>
          <a:bodyPr vert="horz" wrap="square" lIns="0" tIns="44450" rIns="0" bIns="0" rtlCol="0">
            <a:spAutoFit/>
          </a:bodyPr>
          <a:lstStyle/>
          <a:p>
            <a:pPr marL="12700" marR="9525" algn="just"/>
            <a:r>
              <a:rPr sz="3500" spc="-165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sz="3500" spc="4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70" dirty="0">
                <a:latin typeface="Arial" panose="020B0604020202020204" pitchFamily="34" charset="0"/>
                <a:cs typeface="Arial" panose="020B0604020202020204" pitchFamily="34" charset="0"/>
              </a:rPr>
              <a:t>techo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 presupuestal</a:t>
            </a:r>
            <a:r>
              <a:rPr sz="35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3500" spc="-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20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sz="3500" spc="-9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00" dirty="0">
                <a:latin typeface="Arial" panose="020B0604020202020204" pitchFamily="34" charset="0"/>
                <a:cs typeface="Arial" panose="020B0604020202020204" pitchFamily="34" charset="0"/>
              </a:rPr>
              <a:t>Unidad</a:t>
            </a:r>
            <a:r>
              <a:rPr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25" dirty="0">
                <a:latin typeface="Arial" panose="020B0604020202020204" pitchFamily="34" charset="0"/>
                <a:cs typeface="Arial" panose="020B0604020202020204" pitchFamily="34" charset="0"/>
              </a:rPr>
              <a:t>Cuajimalpa</a:t>
            </a:r>
            <a:r>
              <a:rPr sz="35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5" dirty="0">
                <a:latin typeface="Arial" panose="020B0604020202020204" pitchFamily="34" charset="0"/>
                <a:cs typeface="Arial" panose="020B0604020202020204" pitchFamily="34" charset="0"/>
              </a:rPr>
              <a:t>para 2026 </a:t>
            </a:r>
            <a:r>
              <a:rPr sz="3500" spc="-50" dirty="0">
                <a:latin typeface="Arial" panose="020B0604020202020204" pitchFamily="34" charset="0"/>
                <a:cs typeface="Arial" panose="020B0604020202020204" pitchFamily="34" charset="0"/>
              </a:rPr>
              <a:t>es</a:t>
            </a:r>
            <a:r>
              <a:rPr sz="3500"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$11</a:t>
            </a:r>
            <a:r>
              <a:rPr lang="es-MX"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,4</a:t>
            </a:r>
            <a:r>
              <a:rPr lang="es-MX"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66</a:t>
            </a:r>
            <a:r>
              <a:rPr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s-MX"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597</a:t>
            </a:r>
            <a:r>
              <a:rPr sz="3500" b="1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.00</a:t>
            </a:r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sz="35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65" dirty="0" err="1">
                <a:latin typeface="Arial" panose="020B0604020202020204" pitchFamily="34" charset="0"/>
                <a:cs typeface="Arial" panose="020B0604020202020204" pitchFamily="34" charset="0"/>
              </a:rPr>
              <a:t>cual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50" dirty="0" err="1">
                <a:latin typeface="Arial" panose="020B0604020202020204" pitchFamily="34" charset="0"/>
                <a:cs typeface="Arial" panose="020B0604020202020204" pitchFamily="34" charset="0"/>
              </a:rPr>
              <a:t>tuvo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un incremento</a:t>
            </a:r>
            <a:r>
              <a:rPr sz="3500" spc="-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0" dirty="0" err="1">
                <a:latin typeface="Arial" panose="020B0604020202020204" pitchFamily="34" charset="0"/>
                <a:cs typeface="Arial" panose="020B0604020202020204" pitchFamily="34" charset="0"/>
              </a:rPr>
              <a:t>respecto</a:t>
            </a:r>
            <a:r>
              <a:rPr lang="es-MX" sz="3500" spc="-10" dirty="0">
                <a:latin typeface="Arial" panose="020B0604020202020204" pitchFamily="34" charset="0"/>
                <a:cs typeface="Arial" panose="020B0604020202020204" pitchFamily="34" charset="0"/>
              </a:rPr>
              <a:t> al</a:t>
            </a:r>
            <a:r>
              <a:rPr sz="3500" spc="-1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30" dirty="0" err="1">
                <a:latin typeface="Arial" panose="020B0604020202020204" pitchFamily="34" charset="0"/>
                <a:cs typeface="Arial" panose="020B0604020202020204" pitchFamily="34" charset="0"/>
              </a:rPr>
              <a:t>año</a:t>
            </a:r>
            <a:r>
              <a:rPr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75" dirty="0">
                <a:latin typeface="Arial" panose="020B0604020202020204" pitchFamily="34" charset="0"/>
                <a:cs typeface="Arial" panose="020B0604020202020204" pitchFamily="34" charset="0"/>
              </a:rPr>
              <a:t>anterior</a:t>
            </a:r>
            <a:r>
              <a:rPr lang="es-MX" sz="3500" spc="-75" dirty="0">
                <a:latin typeface="Arial" panose="020B0604020202020204" pitchFamily="34" charset="0"/>
                <a:cs typeface="Arial" panose="020B0604020202020204" pitchFamily="34" charset="0"/>
              </a:rPr>
              <a:t> de $4,006,117.00</a:t>
            </a:r>
            <a:r>
              <a:rPr sz="3500" spc="-75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r>
              <a:rPr sz="35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00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75" dirty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95" dirty="0">
                <a:latin typeface="Arial" panose="020B0604020202020204" pitchFamily="34" charset="0"/>
                <a:cs typeface="Arial" panose="020B0604020202020204" pitchFamily="34" charset="0"/>
              </a:rPr>
              <a:t>del</a:t>
            </a:r>
            <a:r>
              <a:rPr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95" dirty="0">
                <a:latin typeface="Arial" panose="020B0604020202020204" pitchFamily="34" charset="0"/>
                <a:cs typeface="Arial" panose="020B0604020202020204" pitchFamily="34" charset="0"/>
              </a:rPr>
              <a:t>recurso</a:t>
            </a:r>
            <a:r>
              <a:rPr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30" dirty="0"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00" dirty="0">
                <a:latin typeface="Arial" panose="020B0604020202020204" pitchFamily="34" charset="0"/>
                <a:cs typeface="Arial" panose="020B0604020202020204" pitchFamily="34" charset="0"/>
              </a:rPr>
              <a:t>ubica</a:t>
            </a:r>
            <a:r>
              <a:rPr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130" dirty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70" dirty="0">
                <a:latin typeface="Arial" panose="020B0604020202020204" pitchFamily="34" charset="0"/>
                <a:cs typeface="Arial" panose="020B0604020202020204" pitchFamily="34" charset="0"/>
              </a:rPr>
              <a:t>Prioridad</a:t>
            </a:r>
            <a:r>
              <a:rPr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3500" spc="-25" dirty="0"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6985" algn="just" rtl="0"/>
            <a:r>
              <a:rPr lang="es-MX" sz="3500" spc="-155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r>
              <a:rPr lang="es-MX" sz="3500" spc="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0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0" dirty="0">
                <a:latin typeface="Arial" panose="020B0604020202020204" pitchFamily="34" charset="0"/>
                <a:cs typeface="Arial" panose="020B0604020202020204" pitchFamily="34" charset="0"/>
              </a:rPr>
              <a:t>finalidad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5" dirty="0">
                <a:latin typeface="Arial" panose="020B0604020202020204" pitchFamily="34" charset="0"/>
                <a:cs typeface="Arial" panose="020B0604020202020204" pitchFamily="34" charset="0"/>
              </a:rPr>
              <a:t>hacer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5" dirty="0">
                <a:latin typeface="Arial" panose="020B0604020202020204" pitchFamily="34" charset="0"/>
                <a:cs typeface="Arial" panose="020B0604020202020204" pitchFamily="34" charset="0"/>
              </a:rPr>
              <a:t>uso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eficiente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los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0" dirty="0">
                <a:latin typeface="Arial" panose="020B0604020202020204" pitchFamily="34" charset="0"/>
                <a:cs typeface="Arial" panose="020B0604020202020204" pitchFamily="34" charset="0"/>
              </a:rPr>
              <a:t>recursos,</a:t>
            </a:r>
            <a:r>
              <a:rPr lang="es-MX" sz="3500" spc="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5" dirty="0"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5" dirty="0">
                <a:latin typeface="Arial" panose="020B0604020202020204" pitchFamily="34" charset="0"/>
                <a:cs typeface="Arial" panose="020B0604020202020204" pitchFamily="34" charset="0"/>
              </a:rPr>
              <a:t>acordó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con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5" dirty="0"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direcciones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División,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es-MX" sz="3500" spc="3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25" dirty="0">
                <a:latin typeface="Arial" panose="020B0604020202020204" pitchFamily="34" charset="0"/>
                <a:cs typeface="Arial" panose="020B0604020202020204" pitchFamily="34" charset="0"/>
              </a:rPr>
              <a:t>techo</a:t>
            </a:r>
            <a:r>
              <a:rPr lang="es-MX" sz="3500" spc="3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5" dirty="0">
                <a:latin typeface="Arial" panose="020B0604020202020204" pitchFamily="34" charset="0"/>
                <a:cs typeface="Arial" panose="020B0604020202020204" pitchFamily="34" charset="0"/>
              </a:rPr>
              <a:t>presupuestal</a:t>
            </a:r>
            <a:r>
              <a:rPr lang="es-MX" sz="3500" spc="39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3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b="1" spc="-10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$7,000,000.00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(igual</a:t>
            </a:r>
            <a:r>
              <a:rPr lang="es-MX" sz="3500" spc="3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al</a:t>
            </a:r>
            <a:r>
              <a:rPr lang="es-MX" sz="3500" spc="33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3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2025);</a:t>
            </a:r>
            <a:r>
              <a:rPr lang="es-MX" sz="3500" spc="425" dirty="0">
                <a:latin typeface="Arial" panose="020B0604020202020204" pitchFamily="34" charset="0"/>
                <a:cs typeface="Arial" panose="020B0604020202020204" pitchFamily="34" charset="0"/>
              </a:rPr>
              <a:t> l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  <a:r>
              <a:rPr lang="es-MX" sz="3500" spc="1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partidas</a:t>
            </a:r>
            <a:r>
              <a:rPr lang="es-MX" sz="3500" spc="1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protegidas</a:t>
            </a:r>
            <a:r>
              <a:rPr lang="es-MX" sz="3500" spc="1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suman</a:t>
            </a:r>
            <a:r>
              <a:rPr lang="es-MX" sz="3500" spc="1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un</a:t>
            </a:r>
            <a:r>
              <a:rPr lang="es-MX" sz="3500" spc="1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s-MX" sz="3500" spc="1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8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b="1" spc="-10" dirty="0">
                <a:solidFill>
                  <a:srgbClr val="B467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$31,878,088.87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, las cuales incluyen el pago de </a:t>
            </a:r>
            <a:r>
              <a:rPr lang="es-MX" sz="3500" spc="-10" dirty="0">
                <a:latin typeface="Arial" panose="020B0604020202020204" pitchFamily="34" charset="0"/>
                <a:cs typeface="Arial" panose="020B0604020202020204" pitchFamily="34" charset="0"/>
              </a:rPr>
              <a:t>servicios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100" dirty="0">
                <a:latin typeface="Arial" panose="020B0604020202020204" pitchFamily="34" charset="0"/>
                <a:cs typeface="Arial" panose="020B0604020202020204" pitchFamily="34" charset="0"/>
              </a:rPr>
              <a:t>agua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5" dirty="0">
                <a:latin typeface="Arial" panose="020B0604020202020204" pitchFamily="34" charset="0"/>
                <a:cs typeface="Arial" panose="020B0604020202020204" pitchFamily="34" charset="0"/>
              </a:rPr>
              <a:t>potable,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5" dirty="0">
                <a:latin typeface="Arial" panose="020B0604020202020204" pitchFamily="34" charset="0"/>
                <a:cs typeface="Arial" panose="020B0604020202020204" pitchFamily="34" charset="0"/>
              </a:rPr>
              <a:t>energía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eléctrica,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telefonía,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servicio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conducción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0" dirty="0">
                <a:latin typeface="Arial" panose="020B0604020202020204" pitchFamily="34" charset="0"/>
                <a:cs typeface="Arial" panose="020B0604020202020204" pitchFamily="34" charset="0"/>
              </a:rPr>
              <a:t>señales</a:t>
            </a:r>
            <a:r>
              <a:rPr lang="es-MX" sz="3500" spc="-10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5" dirty="0">
                <a:latin typeface="Arial" panose="020B0604020202020204" pitchFamily="34" charset="0"/>
                <a:cs typeface="Arial" panose="020B0604020202020204" pitchFamily="34" charset="0"/>
              </a:rPr>
              <a:t>analógicas</a:t>
            </a:r>
            <a:r>
              <a:rPr lang="es-MX" sz="3500" spc="-5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digitales,</a:t>
            </a:r>
            <a:r>
              <a:rPr lang="es-MX" sz="35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mantenimiento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sistemas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institucionales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comunicación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12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5" dirty="0">
                <a:latin typeface="Arial" panose="020B0604020202020204" pitchFamily="34" charset="0"/>
                <a:cs typeface="Arial" panose="020B0604020202020204" pitchFamily="34" charset="0"/>
              </a:rPr>
              <a:t>información,</a:t>
            </a:r>
            <a:r>
              <a:rPr lang="es-MX" sz="3500" spc="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0" dirty="0">
                <a:latin typeface="Arial" panose="020B0604020202020204" pitchFamily="34" charset="0"/>
                <a:cs typeface="Arial" panose="020B0604020202020204" pitchFamily="34" charset="0"/>
              </a:rPr>
              <a:t>adquisición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acervo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bibliográfico,</a:t>
            </a:r>
            <a:r>
              <a:rPr lang="es-MX" sz="3500" spc="25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85" dirty="0">
                <a:latin typeface="Arial" panose="020B0604020202020204" pitchFamily="34" charset="0"/>
                <a:cs typeface="Arial" panose="020B0604020202020204" pitchFamily="34" charset="0"/>
              </a:rPr>
              <a:t>ropa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trabajo,</a:t>
            </a:r>
            <a:r>
              <a:rPr lang="es-MX" sz="3500" spc="25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gastos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financieros,</a:t>
            </a:r>
            <a:r>
              <a:rPr lang="es-MX" sz="3500" spc="25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servicios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internet,</a:t>
            </a:r>
            <a:r>
              <a:rPr lang="es-MX" sz="3500" spc="254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premios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14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s-MX" sz="3500" spc="2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5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r>
              <a:rPr lang="es-MX" sz="3500" spc="-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docencia</a:t>
            </a:r>
            <a:r>
              <a:rPr lang="es-MX" sz="3500" spc="-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3500" spc="-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5" dirty="0">
                <a:latin typeface="Arial" panose="020B0604020202020204" pitchFamily="34" charset="0"/>
                <a:cs typeface="Arial" panose="020B0604020202020204" pitchFamily="34" charset="0"/>
              </a:rPr>
              <a:t>consumibles</a:t>
            </a:r>
            <a:r>
              <a:rPr lang="es-MX" sz="3500" spc="-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90" dirty="0">
                <a:latin typeface="Arial" panose="020B0604020202020204" pitchFamily="34" charset="0"/>
                <a:cs typeface="Arial" panose="020B0604020202020204" pitchFamily="34" charset="0"/>
              </a:rPr>
              <a:t>para</a:t>
            </a:r>
            <a:r>
              <a:rPr lang="es-MX" sz="3500" spc="-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60" dirty="0"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s-MX" sz="3500" spc="-12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70" dirty="0">
                <a:latin typeface="Arial" panose="020B0604020202020204" pitchFamily="34" charset="0"/>
                <a:cs typeface="Arial" panose="020B0604020202020204" pitchFamily="34" charset="0"/>
              </a:rPr>
              <a:t>comedor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15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5" dirty="0"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encuentran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distribuidas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50" dirty="0"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15" dirty="0">
                <a:latin typeface="Arial" panose="020B0604020202020204" pitchFamily="34" charset="0"/>
                <a:cs typeface="Arial" panose="020B0604020202020204" pitchFamily="34" charset="0"/>
              </a:rPr>
              <a:t>estructuras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40" dirty="0">
                <a:latin typeface="Arial" panose="020B0604020202020204" pitchFamily="34" charset="0"/>
                <a:cs typeface="Arial" panose="020B0604020202020204" pitchFamily="34" charset="0"/>
              </a:rPr>
              <a:t>Secretaría</a:t>
            </a:r>
            <a:r>
              <a:rPr lang="es-MX" sz="3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es-MX" sz="3500" spc="-15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-35" dirty="0">
                <a:latin typeface="Arial" panose="020B0604020202020204" pitchFamily="34" charset="0"/>
                <a:cs typeface="Arial" panose="020B0604020202020204" pitchFamily="34" charset="0"/>
              </a:rPr>
              <a:t>Unidad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3500" spc="15" dirty="0"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s-MX" sz="3500" spc="-20" dirty="0">
                <a:latin typeface="Arial" panose="020B0604020202020204" pitchFamily="34" charset="0"/>
                <a:cs typeface="Arial" panose="020B0604020202020204" pitchFamily="34" charset="0"/>
              </a:rPr>
              <a:t> coordinaciones </a:t>
            </a:r>
            <a:r>
              <a:rPr lang="es-MX" sz="3500" spc="-30" dirty="0">
                <a:latin typeface="Arial" panose="020B0604020202020204" pitchFamily="34" charset="0"/>
                <a:cs typeface="Arial" panose="020B0604020202020204" pitchFamily="34" charset="0"/>
              </a:rPr>
              <a:t>administrativas.</a:t>
            </a:r>
            <a:endParaRPr lang="es-MX" sz="3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2700" marR="5080" algn="just"/>
            <a:endParaRPr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2760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203450" y="358965"/>
            <a:ext cx="17010517" cy="5713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lang="es-MX" sz="3600" b="1" spc="95" dirty="0">
                <a:solidFill>
                  <a:srgbClr val="FF8200"/>
                </a:solidFill>
              </a:rPr>
              <a:t>PARTIDAS PROTEGIDAS POR RECTORÍA GENERAL</a:t>
            </a:r>
            <a:endParaRPr sz="3600" dirty="0">
              <a:latin typeface="Arial"/>
              <a:cs typeface="Arial"/>
            </a:endParaRPr>
          </a:p>
        </p:txBody>
      </p:sp>
      <p:sp>
        <p:nvSpPr>
          <p:cNvPr id="77" name="object 16">
            <a:extLst>
              <a:ext uri="{FF2B5EF4-FFF2-40B4-BE49-F238E27FC236}">
                <a16:creationId xmlns:a16="http://schemas.microsoft.com/office/drawing/2014/main" id="{13DA5FC1-3F30-3E52-77A9-91715568D3B7}"/>
              </a:ext>
            </a:extLst>
          </p:cNvPr>
          <p:cNvSpPr txBox="1"/>
          <p:nvPr/>
        </p:nvSpPr>
        <p:spPr>
          <a:xfrm>
            <a:off x="984250" y="10379075"/>
            <a:ext cx="412750" cy="32766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3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950" b="0" i="0" u="none" strike="noStrike" kern="0" cap="none" spc="-50" normalizeH="0" baseline="0" noProof="0" dirty="0">
                <a:ln>
                  <a:noFill/>
                </a:ln>
                <a:solidFill>
                  <a:srgbClr val="FF8200"/>
                </a:solidFill>
                <a:effectLst/>
                <a:uLnTx/>
                <a:uFillTx/>
                <a:latin typeface="Arial Black"/>
                <a:cs typeface="Arial Black"/>
              </a:rPr>
              <a:t>09.</a:t>
            </a:r>
            <a:endParaRPr kumimoji="0" sz="19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Black"/>
              <a:cs typeface="Arial Black"/>
            </a:endParaRPr>
          </a:p>
        </p:txBody>
      </p:sp>
      <p:sp>
        <p:nvSpPr>
          <p:cNvPr id="78" name="object 17">
            <a:extLst>
              <a:ext uri="{FF2B5EF4-FFF2-40B4-BE49-F238E27FC236}">
                <a16:creationId xmlns:a16="http://schemas.microsoft.com/office/drawing/2014/main" id="{0347A35D-2A98-E61A-EDF6-7822CB520728}"/>
              </a:ext>
            </a:extLst>
          </p:cNvPr>
          <p:cNvSpPr/>
          <p:nvPr/>
        </p:nvSpPr>
        <p:spPr>
          <a:xfrm>
            <a:off x="1517650" y="10583468"/>
            <a:ext cx="12738100" cy="0"/>
          </a:xfrm>
          <a:custGeom>
            <a:avLst/>
            <a:gdLst/>
            <a:ahLst/>
            <a:cxnLst/>
            <a:rect l="l" t="t" r="r" b="b"/>
            <a:pathLst>
              <a:path w="12738100">
                <a:moveTo>
                  <a:pt x="0" y="0"/>
                </a:moveTo>
                <a:lnTo>
                  <a:pt x="12738062" y="0"/>
                </a:lnTo>
              </a:path>
            </a:pathLst>
          </a:custGeom>
          <a:ln w="20941">
            <a:solidFill>
              <a:srgbClr val="FF8200"/>
            </a:solidFill>
          </a:ln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79" name="Grupo 78">
            <a:extLst>
              <a:ext uri="{FF2B5EF4-FFF2-40B4-BE49-F238E27FC236}">
                <a16:creationId xmlns:a16="http://schemas.microsoft.com/office/drawing/2014/main" id="{2588ED7C-D416-D90C-6883-AF5ADEA5E251}"/>
              </a:ext>
            </a:extLst>
          </p:cNvPr>
          <p:cNvGrpSpPr/>
          <p:nvPr/>
        </p:nvGrpSpPr>
        <p:grpSpPr>
          <a:xfrm>
            <a:off x="14624050" y="9998075"/>
            <a:ext cx="5029200" cy="984577"/>
            <a:chOff x="14090650" y="9676960"/>
            <a:chExt cx="5105400" cy="919826"/>
          </a:xfrm>
        </p:grpSpPr>
        <p:grpSp>
          <p:nvGrpSpPr>
            <p:cNvPr id="80" name="object 70">
              <a:extLst>
                <a:ext uri="{FF2B5EF4-FFF2-40B4-BE49-F238E27FC236}">
                  <a16:creationId xmlns:a16="http://schemas.microsoft.com/office/drawing/2014/main" id="{F75FE5B6-7101-31AA-BA37-BFEA2E6EC62A}"/>
                </a:ext>
              </a:extLst>
            </p:cNvPr>
            <p:cNvGrpSpPr/>
            <p:nvPr/>
          </p:nvGrpSpPr>
          <p:grpSpPr>
            <a:xfrm>
              <a:off x="14090650" y="9676960"/>
              <a:ext cx="3091725" cy="919826"/>
              <a:chOff x="14930000" y="10191274"/>
              <a:chExt cx="1929130" cy="579755"/>
            </a:xfrm>
          </p:grpSpPr>
          <p:pic>
            <p:nvPicPr>
              <p:cNvPr id="83" name="object 71">
                <a:extLst>
                  <a:ext uri="{FF2B5EF4-FFF2-40B4-BE49-F238E27FC236}">
                    <a16:creationId xmlns:a16="http://schemas.microsoft.com/office/drawing/2014/main" id="{E9EB7280-1491-048F-F065-A4FBC1075D56}"/>
                  </a:ext>
                </a:extLst>
              </p:cNvPr>
              <p:cNvPicPr/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4930000" y="10193112"/>
                <a:ext cx="857144" cy="434378"/>
              </a:xfrm>
              <a:prstGeom prst="rect">
                <a:avLst/>
              </a:prstGeom>
            </p:spPr>
          </p:pic>
          <p:pic>
            <p:nvPicPr>
              <p:cNvPr id="84" name="object 72">
                <a:extLst>
                  <a:ext uri="{FF2B5EF4-FFF2-40B4-BE49-F238E27FC236}">
                    <a16:creationId xmlns:a16="http://schemas.microsoft.com/office/drawing/2014/main" id="{44452A4D-D8E4-47CA-BC19-5F26622403F2}"/>
                  </a:ext>
                </a:extLst>
              </p:cNvPr>
              <p:cNvPicPr/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819131" y="10191274"/>
                <a:ext cx="1039512" cy="579132"/>
              </a:xfrm>
              <a:prstGeom prst="rect">
                <a:avLst/>
              </a:prstGeom>
            </p:spPr>
          </p:pic>
        </p:grpSp>
        <p:pic>
          <p:nvPicPr>
            <p:cNvPr id="81" name="object 73">
              <a:extLst>
                <a:ext uri="{FF2B5EF4-FFF2-40B4-BE49-F238E27FC236}">
                  <a16:creationId xmlns:a16="http://schemas.microsoft.com/office/drawing/2014/main" id="{41D42EE3-926D-D676-EE10-8FFBB51981FE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367250" y="9856736"/>
              <a:ext cx="1828800" cy="643073"/>
            </a:xfrm>
            <a:prstGeom prst="rect">
              <a:avLst/>
            </a:prstGeom>
          </p:spPr>
        </p:pic>
        <p:sp>
          <p:nvSpPr>
            <p:cNvPr id="82" name="object 74">
              <a:extLst>
                <a:ext uri="{FF2B5EF4-FFF2-40B4-BE49-F238E27FC236}">
                  <a16:creationId xmlns:a16="http://schemas.microsoft.com/office/drawing/2014/main" id="{2C16F18D-1B02-B1FE-800C-1EB3A91472BA}"/>
                </a:ext>
              </a:extLst>
            </p:cNvPr>
            <p:cNvSpPr txBox="1"/>
            <p:nvPr/>
          </p:nvSpPr>
          <p:spPr>
            <a:xfrm>
              <a:off x="14319250" y="10379075"/>
              <a:ext cx="914400" cy="175895"/>
            </a:xfrm>
            <a:prstGeom prst="rect">
              <a:avLst/>
            </a:prstGeom>
          </p:spPr>
          <p:txBody>
            <a:bodyPr vert="horz" wrap="square" lIns="0" tIns="17145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13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000" b="1" i="0" u="none" strike="noStrike" kern="0" cap="none" spc="10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2025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5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-</a:t>
              </a:r>
              <a:r>
                <a:rPr kumimoji="0" sz="1000" b="1" i="0" u="none" strike="noStrike" kern="0" cap="none" spc="405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 </a:t>
              </a:r>
              <a:r>
                <a:rPr kumimoji="0" sz="1000" b="1" i="0" u="none" strike="noStrike" kern="0" cap="none" spc="80" normalizeH="0" baseline="0" noProof="0" dirty="0">
                  <a:ln>
                    <a:noFill/>
                  </a:ln>
                  <a:solidFill>
                    <a:srgbClr val="EE8100"/>
                  </a:solidFill>
                  <a:effectLst/>
                  <a:uLnTx/>
                  <a:uFillTx/>
                  <a:latin typeface="Arial"/>
                  <a:cs typeface="Arial"/>
                </a:rPr>
                <a:t>2029 </a:t>
              </a:r>
              <a:endParaRPr kumimoji="0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8EB02C4-C111-BE6A-C3F7-D3115D37A1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700640"/>
              </p:ext>
            </p:extLst>
          </p:nvPr>
        </p:nvGraphicFramePr>
        <p:xfrm>
          <a:off x="2131060" y="1049283"/>
          <a:ext cx="15841979" cy="864399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920193">
                  <a:extLst>
                    <a:ext uri="{9D8B030D-6E8A-4147-A177-3AD203B41FA5}">
                      <a16:colId xmlns:a16="http://schemas.microsoft.com/office/drawing/2014/main" val="3658463297"/>
                    </a:ext>
                  </a:extLst>
                </a:gridCol>
                <a:gridCol w="3075982">
                  <a:extLst>
                    <a:ext uri="{9D8B030D-6E8A-4147-A177-3AD203B41FA5}">
                      <a16:colId xmlns:a16="http://schemas.microsoft.com/office/drawing/2014/main" val="582056940"/>
                    </a:ext>
                  </a:extLst>
                </a:gridCol>
                <a:gridCol w="2845804">
                  <a:extLst>
                    <a:ext uri="{9D8B030D-6E8A-4147-A177-3AD203B41FA5}">
                      <a16:colId xmlns:a16="http://schemas.microsoft.com/office/drawing/2014/main" val="3911713016"/>
                    </a:ext>
                  </a:extLst>
                </a:gridCol>
              </a:tblGrid>
              <a:tr h="441647">
                <a:tc rowSpan="2">
                  <a:txBody>
                    <a:bodyPr/>
                    <a:lstStyle/>
                    <a:p>
                      <a:pPr algn="ctr"/>
                      <a:r>
                        <a:rPr lang="es-MX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PARTIDA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MX" sz="18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MONTO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783746"/>
                  </a:ext>
                </a:extLst>
              </a:tr>
              <a:tr h="429945"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2026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5251307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Premios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150,000.00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686025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Patentes, derechos de autor, regalías y otros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2,032,480.00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2,789,037.17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7644393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Colaboración para eventos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107,114.00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107,114.16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351361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Consumibles de cafeterías y comedores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5,381,279.00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10,762,558.00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7657862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Ropa de trabajo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996,203.00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1,500,000.00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7264797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Agua potable y energía eléctrica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7,434,532.00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7,627,800.00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0230233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Servicio de Internet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550,299.00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550,299.36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839356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Servicios de conducción de señales analógicas y digitales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405,734.00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406,220.92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11747107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Servicios de telefonía celular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298,832.00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298,833.00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1495931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Servicios bancarios y financieros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91,179.00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91,179.00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453446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Proyecto de Inclusión, Equidad, Accesibilidad  y No Discriminación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880,000.00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880,000.00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252536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Proyecto Desarrollo Sostenible ante el Cambio Climático</a:t>
                      </a:r>
                      <a:endParaRPr lang="es-MX" sz="24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880,000.00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880,000.00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8880946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Mantenimiento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4,006,669.00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4,006,669.00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4462278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Mantenimiento de software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612,411.00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560,155.89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5163297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Mantenimiento a la infraestructura de comunicaciones de voz y datos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333,366.00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111,326.37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7341556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l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Libros y revistas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1,156,896.00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1,156,896.00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8253229"/>
                  </a:ext>
                </a:extLst>
              </a:tr>
              <a:tr h="429945">
                <a:tc>
                  <a:txBody>
                    <a:bodyPr/>
                    <a:lstStyle/>
                    <a:p>
                      <a:pPr algn="r"/>
                      <a:r>
                        <a:rPr lang="es-MX" sz="24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MX" sz="24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25,266,955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24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31,878,088.87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6121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0017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1929</TotalTime>
  <Words>1388</Words>
  <Application>Microsoft Office PowerPoint</Application>
  <PresentationFormat>Personalizado</PresentationFormat>
  <Paragraphs>376</Paragraphs>
  <Slides>15</Slides>
  <Notes>14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15</vt:i4>
      </vt:variant>
    </vt:vector>
  </HeadingPairs>
  <TitlesOfParts>
    <vt:vector size="28" baseType="lpstr">
      <vt:lpstr>Aptos</vt:lpstr>
      <vt:lpstr>Aptos Narrow</vt:lpstr>
      <vt:lpstr>Arial</vt:lpstr>
      <vt:lpstr>Arial Black</vt:lpstr>
      <vt:lpstr>Britannic Bold</vt:lpstr>
      <vt:lpstr>Calibri</vt:lpstr>
      <vt:lpstr>Cambria</vt:lpstr>
      <vt:lpstr>DecoType Naskh</vt:lpstr>
      <vt:lpstr>Lucida Sans</vt:lpstr>
      <vt:lpstr>Microsoft Sans Serif</vt:lpstr>
      <vt:lpstr>Stencil</vt:lpstr>
      <vt:lpstr>Office Theme</vt:lpstr>
      <vt:lpstr>1_Office Theme</vt:lpstr>
      <vt:lpstr>PROYECTO DE PRESUPUESTO 2026 </vt:lpstr>
      <vt:lpstr>PROYECTO DE PRESUPUESTO 2026</vt:lpstr>
      <vt:lpstr>Presentación de PowerPoint</vt:lpstr>
      <vt:lpstr>Proceso de elaboración de presupuesto </vt:lpstr>
      <vt:lpstr>Presentación de PowerPoint</vt:lpstr>
      <vt:lpstr>Presentación de PowerPoint</vt:lpstr>
      <vt:lpstr>Presentación de PowerPoint</vt:lpstr>
      <vt:lpstr>Presentación de PowerPoint</vt:lpstr>
      <vt:lpstr>PARTIDAS PROTEGIDAS POR RECTORÍA GENERAL</vt:lpstr>
      <vt:lpstr>Presentación de PowerPoint</vt:lpstr>
      <vt:lpstr>ASIGNACIÓN TECHOS 2026 RECTORÍA DE UNIDAD</vt:lpstr>
      <vt:lpstr>ASIGNACIÓN TECHOS 2026 SECRETARIA DE UNIDAD</vt:lpstr>
      <vt:lpstr>Desglose por Instancia </vt:lpstr>
      <vt:lpstr>FONDO DE OBRAS DE LA UNIDAD CUAJIMALPA</vt:lpstr>
      <vt:lpstr>Dr. Alfonso Mauricio Sales Cruz Rector de Unidad Cuajimalpa rectoria@cua.uam.mx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PropPres4_2</dc:title>
  <dc:creator>Laura Genis</dc:creator>
  <cp:lastModifiedBy>usuario</cp:lastModifiedBy>
  <cp:revision>63</cp:revision>
  <cp:lastPrinted>2025-10-20T23:11:24Z</cp:lastPrinted>
  <dcterms:created xsi:type="dcterms:W3CDTF">2025-09-17T16:11:37Z</dcterms:created>
  <dcterms:modified xsi:type="dcterms:W3CDTF">2025-10-22T22:38:37Z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2025-08-15T00:00:00Z</vt:filetime>
  </property>
  <property fmtid="{D5CDD505-2E9C-101B-9397-08002B2CF9AE}" pid="3" name="Creator">
    <vt:lpwstr>Adobe Illustrator 29.7 (Macintosh)</vt:lpwstr>
  </property>
  <property fmtid="{D5CDD505-2E9C-101B-9397-08002B2CF9AE}" pid="4" name="CreatorVersion">
    <vt:lpwstr>21.0.0</vt:lpwstr>
  </property>
  <property fmtid="{D5CDD505-2E9C-101B-9397-08002B2CF9AE}" pid="5" name="LastSaved">
    <vt:filetime>2025-09-17T00:00:00Z</vt:filetime>
  </property>
  <property fmtid="{D5CDD505-2E9C-101B-9397-08002B2CF9AE}" pid="6" name="Producer">
    <vt:lpwstr>Adobe PDF library 17.00</vt:lpwstr>
  </property>
</Properties>
</file>